
<file path=[Content_Types].xml><?xml version="1.0" encoding="utf-8"?>
<Types xmlns="http://schemas.openxmlformats.org/package/2006/content-types">
  <Default Extension="rels" ContentType="application/vnd.openxmlformats-package.relationships+xml"/>
  <Default Extension="png" ContentType="image/png"/>
  <Default Extension="jpeg" ContentType="image/jpeg"/>
  <Default Extension="xml" ContentType="application/xml"/>
  <Override PartName="/ppt/notesSlides/notesSlide16.xml" ContentType="application/vnd.openxmlformats-officedocument.presentationml.notesSlide+xml"/>
  <Override PartName="/ppt/notesSlides/notesSlide13.xml" ContentType="application/vnd.openxmlformats-officedocument.presentationml.notesSlide+xml"/>
  <Override PartName="/ppt/notesSlides/notesSlide12.xml" ContentType="application/vnd.openxmlformats-officedocument.presentationml.notesSlide+xml"/>
  <Override PartName="/ppt/notesSlides/notesSlide11.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1.xml" ContentType="application/vnd.openxmlformats-officedocument.presentationml.notesSlide+xml"/>
  <Override PartName="/ppt/slides/slide2.xml" ContentType="application/vnd.openxmlformats-officedocument.presentationml.slide+xml"/>
  <Override PartName="/ppt/slides/slide10.xml" ContentType="application/vnd.openxmlformats-officedocument.presentationml.slide+xml"/>
  <Override PartName="/ppt/slideLayouts/slideLayout10.xml" ContentType="application/vnd.openxmlformats-officedocument.presentationml.slideLayout+xml"/>
  <Override PartName="/ppt/slideLayouts/slideLayout4.xml" ContentType="application/vnd.openxmlformats-officedocument.presentationml.slideLayout+xml"/>
  <Override PartName="/ppt/notesSlides/notesSlide14.xml" ContentType="application/vnd.openxmlformats-officedocument.presentationml.notesSlide+xml"/>
  <Override PartName="/docProps/core.xml" ContentType="application/vnd.openxmlformats-package.core-properties+xml"/>
  <Override PartName="/ppt/notesSlides/notesSlide3.xml" ContentType="application/vnd.openxmlformats-officedocument.presentationml.notesSlide+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11.xml" ContentType="application/vnd.openxmlformats-officedocument.presentationml.slideLayout+xml"/>
  <Override PartName="/ppt/presProps.xml" ContentType="application/vnd.openxmlformats-officedocument.presentationml.presProps+xml"/>
  <Override PartName="/ppt/notesSlides/notesSlide15.xml" ContentType="application/vnd.openxmlformats-officedocument.presentationml.notesSlide+xml"/>
  <Override PartName="/ppt/theme/theme2.xml" ContentType="application/vnd.openxmlformats-officedocument.theme+xml"/>
  <Override PartName="/ppt/slides/slide13.xml" ContentType="application/vnd.openxmlformats-officedocument.presentationml.slide+xml"/>
  <Override PartName="/ppt/viewProps.xml" ContentType="application/vnd.openxmlformats-officedocument.presentationml.viewProps+xml"/>
  <Override PartName="/ppt/slides/slide15.xml" ContentType="application/vnd.openxmlformats-officedocument.presentationml.slide+xml"/>
  <Override PartName="/ppt/slides/slide1.xml" ContentType="application/vnd.openxmlformats-officedocument.presentationml.slide+xml"/>
  <Override PartName="/ppt/slideLayouts/slideLayout9.xml" ContentType="application/vnd.openxmlformats-officedocument.presentationml.slideLayout+xml"/>
  <Override PartName="/ppt/slides/slide14.xml" ContentType="application/vnd.openxmlformats-officedocument.presentationml.slide+xml"/>
  <Override PartName="/ppt/notesSlides/notesSlide6.xml" ContentType="application/vnd.openxmlformats-officedocument.presentationml.notesSlide+xml"/>
  <Override PartName="/ppt/slides/slide11.xml" ContentType="application/vnd.openxmlformats-officedocument.presentationml.slide+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slides/slide9.xml" ContentType="application/vnd.openxmlformats-officedocument.presentationml.slide+xml"/>
  <Override PartName="/ppt/slideLayouts/slideLayout1.xml" ContentType="application/vnd.openxmlformats-officedocument.presentationml.slideLayout+xml"/>
  <Override PartName="/ppt/notesSlides/notesSlide5.xml" ContentType="application/vnd.openxmlformats-officedocument.presentationml.notesSlide+xml"/>
  <Override PartName="/ppt/notesSlides/notesSlide7.xml" ContentType="application/vnd.openxmlformats-officedocument.presentationml.notesSlide+xml"/>
  <Override PartName="/docProps/custom.xml" ContentType="application/vnd.openxmlformats-officedocument.custom-properties+xml"/>
  <Override PartName="/ppt/slides/slide8.xml" ContentType="application/vnd.openxmlformats-officedocument.presentationml.slide+xml"/>
  <Override PartName="/ppt/slides/slide12.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docProps/app.xml" ContentType="application/vnd.openxmlformats-officedocument.extended-properties+xml"/>
  <Override PartName="/ppt/theme/theme1.xml" ContentType="application/vnd.openxmlformats-officedocument.theme+xml"/>
  <Override PartName="/ppt/slides/slide7.xml" ContentType="application/vnd.openxmlformats-officedocument.presentationml.slide+xml"/>
  <Override PartName="/ppt/slides/slide4.xml" ContentType="application/vnd.openxmlformats-officedocument.presentationml.slide+xml"/>
  <Override PartName="/ppt/slideLayouts/slideLayout6.xml" ContentType="application/vnd.openxmlformats-officedocument.presentationml.slideLayout+xml"/>
  <Override PartName="/ppt/slides/slide3.xml" ContentType="application/vnd.openxmlformats-officedocument.presentationml.slide+xml"/>
  <Override PartName="/ppt/slides/slide16.xml" ContentType="application/vnd.openxmlformats-officedocument.presentationml.slide+xml"/>
  <Override PartName="/ppt/presentation.xml" ContentType="application/vnd.openxmlformats-officedocument.presentationml.presentation.main+xml"/>
  <Override PartName="/ppt/slides/slide6.xml" ContentType="application/vnd.openxmlformats-officedocument.presentationml.slide+xml"/>
  <Override PartName="/ppt/notesSlides/notesSlide4.xml" ContentType="application/vnd.openxmlformats-officedocument.presentationml.notesSlide+xml"/>
  <Override PartName="/ppt/notesSlides/notesSlide2.xml" ContentType="application/vnd.openxmlformats-officedocument.presentationml.notesSlide+xml"/>
  <Override PartName="/ppt/slides/slide5.xml" ContentType="application/vnd.openxmlformats-officedocument.presentationml.slide+xml"/>
  <Override PartName="/ppt/slideMasters/slideMaster1.xml" ContentType="application/vnd.openxmlformats-officedocument.presentationml.slideMaster+xml"/>
  <Override PartName="/ppt/tableStyles.xml" ContentType="application/vnd.openxmlformats-officedocument.presentationml.tableStyl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
  </p:notesMasterIdLst>
  <p:sldIdLst>
    <p:sldId id="256" r:id="rId3"/>
    <p:sldId id="257" r:id="rId4"/>
    <p:sldId id="266" r:id="rId5"/>
    <p:sldId id="258" r:id="rId6"/>
    <p:sldId id="259" r:id="rId7"/>
    <p:sldId id="260" r:id="rId8"/>
    <p:sldId id="261" r:id="rId9"/>
    <p:sldId id="263" r:id="rId10"/>
    <p:sldId id="264" r:id="rId11"/>
    <p:sldId id="265" r:id="rId12"/>
    <p:sldId id="267" r:id="rId13"/>
    <p:sldId id="262" r:id="rId14"/>
    <p:sldId id="268" r:id="rId15"/>
    <p:sldId id="269" r:id="rId16"/>
    <p:sldId id="270" r:id="rId17"/>
    <p:sldId id="271" r:id="rId18"/>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76" autoAdjust="0"/>
    <p:restoredTop sz="94660"/>
  </p:normalViewPr>
  <p:slideViewPr>
    <p:cSldViewPr snapToGrid="0">
      <p:cViewPr varScale="1">
        <p:scale>
          <a:sx n="114" d="100"/>
          <a:sy n="114" d="100"/>
        </p:scale>
        <p:origin x="276" y="102"/>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tableStyles" Target="tableStyles.xml"/><Relationship Id="rId2"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noEditPoints="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
            <a:endParaRPr lang="en-US"/>
          </a:p>
        </p:txBody>
      </p:sp>
      <p:sp>
        <p:nvSpPr>
          <p:cNvPr id="3" name="Segnaposto data 2"/>
          <p:cNvSpPr>
            <a:spLocks noGrp="1" noEditPoints="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
            <a:r>
              <a:rPr lang="en-US" smtClean="0"/>
              <a:t>*</a:t>
            </a:r>
            <a:endParaRPr lang="en-US"/>
          </a:p>
        </p:txBody>
      </p:sp>
      <p:sp>
        <p:nvSpPr>
          <p:cNvPr id="4" name="Segnaposto immagine diapositiva 3"/>
          <p:cNvSpPr>
            <a:spLocks noGrp="1" noRot="1" noChangeAspect="1" noEditPoints="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
            <a:endParaRPr lang="en-US"/>
          </a:p>
        </p:txBody>
      </p:sp>
      <p:sp>
        <p:nvSpPr>
          <p:cNvPr id="5" name="Segnaposto note 4"/>
          <p:cNvSpPr>
            <a:spLocks noGrp="1" noEditPoints="1"/>
          </p:cNvSpPr>
          <p:nvPr>
            <p:ph type="body" sz="quarter" idx="3"/>
          </p:nvPr>
        </p:nvSpPr>
        <p:spPr>
          <a:xfrm>
            <a:off x="685800" y="4343400"/>
            <a:ext cx="5486400" cy="4114800"/>
          </a:xfrm>
          <a:prstGeom prst="rect">
            <a:avLst/>
          </a:prstGeom>
        </p:spPr>
        <p:txBody>
          <a:bodyPr vert="horz" lIns="91440" tIns="45720" rIns="91440" bIns="45720" rtlCol="0"/>
          <a:lstStyle/>
          <a:p>
            <a:pPr lvl="0"/>
            <a:r>
              <a:rPr lang="it-IT" altLang="en-US"/>
              <a:t>Fai clic per modificare gli stili del titolo principale</a:t>
            </a:r>
            <a:endParaRPr lang="en-US"/>
          </a:p>
          <a:p>
            <a:pPr lvl="1"/>
            <a:r>
              <a:rPr lang="it-IT" altLang="en-US"/>
              <a:t>Secondo livello</a:t>
            </a:r>
            <a:endParaRPr lang="en-US"/>
          </a:p>
          <a:p>
            <a:pPr lvl="2"/>
            <a:r>
              <a:rPr lang="it-IT" altLang="en-US"/>
              <a:t>Terzo livello</a:t>
            </a:r>
            <a:endParaRPr lang="en-US"/>
          </a:p>
          <a:p>
            <a:pPr lvl="3"/>
            <a:r>
              <a:rPr lang="it-IT" altLang="en-US"/>
              <a:t>Quarto livello</a:t>
            </a:r>
            <a:endParaRPr lang="en-US"/>
          </a:p>
          <a:p>
            <a:pPr lvl="4"/>
            <a:r>
              <a:rPr lang="it-IT" altLang="en-US"/>
              <a:t>Quinto livello</a:t>
            </a:r>
            <a:endParaRPr lang="en-US"/>
          </a:p>
        </p:txBody>
      </p:sp>
      <p:sp>
        <p:nvSpPr>
          <p:cNvPr id="6" name="Segnaposto piè di pagina 5"/>
          <p:cNvSpPr>
            <a:spLocks noGrp="1" noEditPoints="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
            <a:endParaRPr lang="en-US"/>
          </a:p>
        </p:txBody>
      </p:sp>
      <p:sp>
        <p:nvSpPr>
          <p:cNvPr id="7" name="Segnaposto numero diapositiva 6"/>
          <p:cNvSpPr>
            <a:spLocks noGrp="1" noEditPoints="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
            <a:r>
              <a:rPr lang="en-US" smtClean="0"/>
              <a:t>#</a:t>
            </a:r>
            <a:endParaRPr lang="en-US"/>
          </a:p>
        </p:txBody>
      </p:sp>
    </p:spTree>
  </p:cSld>
  <p:clrMap bg1="lt1" tx1="dk1" bg2="lt2" tx2="dk2" accent1="accent1" accent2="accent2" accent3="accent3" accent4="accent4" accent5="accent5" accent6="accent6" hlink="hlink" folHlink="folHlink"/>
  <p:hf dt="0" sldNum="0"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EditPoints="1"/>
          </p:cNvSpPr>
          <p:nvPr>
            <p:ph type="sldImg"/>
          </p:nvPr>
        </p:nvSpPr>
        <p:spPr>
          <a:xfrm>
            <a:off x="381000" y="685800"/>
            <a:ext cx="6096000" cy="3429000"/>
          </a:xfrm>
          <a:prstGeom prst="rect">
            <a:avLst/>
          </a:prstGeom>
        </p:spPr>
        <p:txBody>
          <a:bodyPr/>
          <a:lstStyle/>
          <a:p/>
        </p:txBody>
      </p:sp>
      <p:sp>
        <p:nvSpPr>
          <p:cNvPr id="3" name="Segnaposto testo 2"/>
          <p:cNvSpPr>
            <a:spLocks noGrp="1" noEditPoints="1"/>
          </p:cNvSpPr>
          <p:nvPr>
            <p:ph type="body" idx="3"/>
          </p:nvPr>
        </p:nvSpPr>
        <p:spPr>
          <a:prstGeom prst="rect">
            <a:avLst/>
          </a:prstGeom>
        </p:spPr>
        <p:txBody>
          <a:bodyPr/>
          <a:lstStyle/>
          <a:p>
            <a:endParaRPr lang="en-US"/>
          </a:p>
        </p:txBody>
      </p:sp>
      <p:sp>
        <p:nvSpPr>
          <p:cNvPr id="4" name="Segnaposto numero diapositiva 3"/>
          <p:cNvSpPr>
            <a:spLocks noGrp="1" noEditPoints="1"/>
          </p:cNvSpPr>
          <p:nvPr>
            <p:ph type="sldNum" sz="quarter" idx="5"/>
          </p:nvPr>
        </p:nvSpPr>
        <p:spPr>
          <a:prstGeom prst="rect">
            <a:avLst/>
          </a:prstGeom>
        </p:spPr>
        <p:txBody>
          <a:bodyPr/>
          <a:lstStyle/>
          <a:p>
            <a:fld id="{2E49B27C-2018-4AAC-819F-2522D6381AAB}" type="slidenum">
              <a:rPr lang="en-US" smtClean="0"/>
              <a:t>‹#›</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EditPoints="1"/>
          </p:cNvSpPr>
          <p:nvPr>
            <p:ph type="sldImg"/>
          </p:nvPr>
        </p:nvSpPr>
        <p:spPr>
          <a:xfrm>
            <a:off x="381000" y="685800"/>
            <a:ext cx="6096000" cy="3429000"/>
          </a:xfrm>
          <a:prstGeom prst="rect">
            <a:avLst/>
          </a:prstGeom>
        </p:spPr>
        <p:txBody>
          <a:bodyPr/>
          <a:lstStyle/>
          <a:p/>
        </p:txBody>
      </p:sp>
      <p:sp>
        <p:nvSpPr>
          <p:cNvPr id="3" name="Segnaposto testo 2"/>
          <p:cNvSpPr>
            <a:spLocks noGrp="1" noEditPoints="1"/>
          </p:cNvSpPr>
          <p:nvPr>
            <p:ph type="body" idx="3"/>
          </p:nvPr>
        </p:nvSpPr>
        <p:spPr>
          <a:prstGeom prst="rect">
            <a:avLst/>
          </a:prstGeom>
        </p:spPr>
        <p:txBody>
          <a:bodyPr/>
          <a:lstStyle/>
          <a:p>
            <a:endParaRPr lang="en-US"/>
          </a:p>
        </p:txBody>
      </p:sp>
      <p:sp>
        <p:nvSpPr>
          <p:cNvPr id="4" name="Segnaposto numero diapositiva 3"/>
          <p:cNvSpPr>
            <a:spLocks noGrp="1" noEditPoints="1"/>
          </p:cNvSpPr>
          <p:nvPr>
            <p:ph type="sldNum" sz="quarter" idx="5"/>
          </p:nvPr>
        </p:nvSpPr>
        <p:spPr>
          <a:prstGeom prst="rect">
            <a:avLst/>
          </a:prstGeom>
        </p:spPr>
        <p:txBody>
          <a:bodyPr/>
          <a:lstStyle/>
          <a:p>
            <a:fld id="{1186D56C-C4D3-4203-BDDA-304DD0F10C25}" type="slidenum">
              <a:rPr lang="en-US" smtClean="0"/>
              <a:t>‹#›</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EditPoints="1"/>
          </p:cNvSpPr>
          <p:nvPr>
            <p:ph type="sldImg"/>
          </p:nvPr>
        </p:nvSpPr>
        <p:spPr>
          <a:xfrm>
            <a:off x="381000" y="685800"/>
            <a:ext cx="6096000" cy="3429000"/>
          </a:xfrm>
          <a:prstGeom prst="rect">
            <a:avLst/>
          </a:prstGeom>
        </p:spPr>
        <p:txBody>
          <a:bodyPr/>
          <a:lstStyle/>
          <a:p/>
        </p:txBody>
      </p:sp>
      <p:sp>
        <p:nvSpPr>
          <p:cNvPr id="3" name="Segnaposto testo 2"/>
          <p:cNvSpPr>
            <a:spLocks noGrp="1" noEditPoints="1"/>
          </p:cNvSpPr>
          <p:nvPr>
            <p:ph type="body" idx="3"/>
          </p:nvPr>
        </p:nvSpPr>
        <p:spPr>
          <a:prstGeom prst="rect">
            <a:avLst/>
          </a:prstGeom>
        </p:spPr>
        <p:txBody>
          <a:bodyPr/>
          <a:lstStyle/>
          <a:p>
            <a:endParaRPr lang="en-US"/>
          </a:p>
        </p:txBody>
      </p:sp>
      <p:sp>
        <p:nvSpPr>
          <p:cNvPr id="4" name="Segnaposto numero diapositiva 3"/>
          <p:cNvSpPr>
            <a:spLocks noGrp="1" noEditPoints="1"/>
          </p:cNvSpPr>
          <p:nvPr>
            <p:ph type="sldNum" sz="quarter" idx="5"/>
          </p:nvPr>
        </p:nvSpPr>
        <p:spPr>
          <a:prstGeom prst="rect">
            <a:avLst/>
          </a:prstGeom>
        </p:spPr>
        <p:txBody>
          <a:bodyPr/>
          <a:lstStyle/>
          <a:p>
            <a:fld id="{76B2E872-7E26-47FB-8D27-BEE201678528}" type="slidenum">
              <a:rPr lang="en-US" smtClean="0"/>
              <a:t>‹#›</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EditPoints="1"/>
          </p:cNvSpPr>
          <p:nvPr>
            <p:ph type="sldImg"/>
          </p:nvPr>
        </p:nvSpPr>
        <p:spPr>
          <a:xfrm>
            <a:off x="381000" y="685800"/>
            <a:ext cx="6096000" cy="3429000"/>
          </a:xfrm>
          <a:prstGeom prst="rect">
            <a:avLst/>
          </a:prstGeom>
        </p:spPr>
        <p:txBody>
          <a:bodyPr/>
          <a:lstStyle/>
          <a:p/>
        </p:txBody>
      </p:sp>
      <p:sp>
        <p:nvSpPr>
          <p:cNvPr id="3" name="Segnaposto testo 2"/>
          <p:cNvSpPr>
            <a:spLocks noGrp="1" noEditPoints="1"/>
          </p:cNvSpPr>
          <p:nvPr>
            <p:ph type="body" idx="3"/>
          </p:nvPr>
        </p:nvSpPr>
        <p:spPr>
          <a:prstGeom prst="rect">
            <a:avLst/>
          </a:prstGeom>
        </p:spPr>
        <p:txBody>
          <a:bodyPr/>
          <a:lstStyle/>
          <a:p>
            <a:endParaRPr lang="en-US"/>
          </a:p>
        </p:txBody>
      </p:sp>
      <p:sp>
        <p:nvSpPr>
          <p:cNvPr id="4" name="Segnaposto numero diapositiva 3"/>
          <p:cNvSpPr>
            <a:spLocks noGrp="1" noEditPoints="1"/>
          </p:cNvSpPr>
          <p:nvPr>
            <p:ph type="sldNum" sz="quarter" idx="5"/>
          </p:nvPr>
        </p:nvSpPr>
        <p:spPr>
          <a:prstGeom prst="rect">
            <a:avLst/>
          </a:prstGeom>
        </p:spPr>
        <p:txBody>
          <a:bodyPr/>
          <a:lstStyle/>
          <a:p>
            <a:fld id="{02798578-B3F5-4ED7-A1BE-9E4928327322}" type="slidenum">
              <a:rPr lang="en-US" smtClean="0"/>
              <a:t>‹#›</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EditPoints="1"/>
          </p:cNvSpPr>
          <p:nvPr>
            <p:ph type="sldImg"/>
          </p:nvPr>
        </p:nvSpPr>
        <p:spPr>
          <a:xfrm>
            <a:off x="381000" y="685800"/>
            <a:ext cx="6096000" cy="3429000"/>
          </a:xfrm>
          <a:prstGeom prst="rect">
            <a:avLst/>
          </a:prstGeom>
        </p:spPr>
        <p:txBody>
          <a:bodyPr/>
          <a:lstStyle/>
          <a:p/>
        </p:txBody>
      </p:sp>
      <p:sp>
        <p:nvSpPr>
          <p:cNvPr id="3" name="Segnaposto testo 2"/>
          <p:cNvSpPr>
            <a:spLocks noGrp="1" noEditPoints="1"/>
          </p:cNvSpPr>
          <p:nvPr>
            <p:ph type="body" idx="3"/>
          </p:nvPr>
        </p:nvSpPr>
        <p:spPr>
          <a:prstGeom prst="rect">
            <a:avLst/>
          </a:prstGeom>
        </p:spPr>
        <p:txBody>
          <a:bodyPr/>
          <a:lstStyle/>
          <a:p>
            <a:endParaRPr lang="en-US"/>
          </a:p>
        </p:txBody>
      </p:sp>
      <p:sp>
        <p:nvSpPr>
          <p:cNvPr id="4" name="Segnaposto numero diapositiva 3"/>
          <p:cNvSpPr>
            <a:spLocks noGrp="1" noEditPoints="1"/>
          </p:cNvSpPr>
          <p:nvPr>
            <p:ph type="sldNum" sz="quarter" idx="5"/>
          </p:nvPr>
        </p:nvSpPr>
        <p:spPr>
          <a:prstGeom prst="rect">
            <a:avLst/>
          </a:prstGeom>
        </p:spPr>
        <p:txBody>
          <a:bodyPr/>
          <a:lstStyle/>
          <a:p>
            <a:fld id="{B3601499-5069-432A-A08B-D66D6B7F6623}" type="slidenum">
              <a:rPr lang="en-US" smtClean="0"/>
              <a:t>‹#›</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EditPoints="1"/>
          </p:cNvSpPr>
          <p:nvPr>
            <p:ph type="sldImg"/>
          </p:nvPr>
        </p:nvSpPr>
        <p:spPr>
          <a:xfrm>
            <a:off x="381000" y="685800"/>
            <a:ext cx="6096000" cy="3429000"/>
          </a:xfrm>
          <a:prstGeom prst="rect">
            <a:avLst/>
          </a:prstGeom>
        </p:spPr>
        <p:txBody>
          <a:bodyPr/>
          <a:lstStyle/>
          <a:p/>
        </p:txBody>
      </p:sp>
      <p:sp>
        <p:nvSpPr>
          <p:cNvPr id="3" name="Segnaposto testo 2"/>
          <p:cNvSpPr>
            <a:spLocks noGrp="1" noEditPoints="1"/>
          </p:cNvSpPr>
          <p:nvPr>
            <p:ph type="body" idx="3"/>
          </p:nvPr>
        </p:nvSpPr>
        <p:spPr>
          <a:prstGeom prst="rect">
            <a:avLst/>
          </a:prstGeom>
        </p:spPr>
        <p:txBody>
          <a:bodyPr/>
          <a:lstStyle/>
          <a:p>
            <a:endParaRPr lang="en-US"/>
          </a:p>
        </p:txBody>
      </p:sp>
      <p:sp>
        <p:nvSpPr>
          <p:cNvPr id="4" name="Segnaposto numero diapositiva 3"/>
          <p:cNvSpPr>
            <a:spLocks noGrp="1" noEditPoints="1"/>
          </p:cNvSpPr>
          <p:nvPr>
            <p:ph type="sldNum" sz="quarter" idx="5"/>
          </p:nvPr>
        </p:nvSpPr>
        <p:spPr>
          <a:prstGeom prst="rect">
            <a:avLst/>
          </a:prstGeom>
        </p:spPr>
        <p:txBody>
          <a:bodyPr/>
          <a:lstStyle/>
          <a:p>
            <a:fld id="{B8A6195D-5165-467A-872D-86361BF57860}" type="slidenum">
              <a:rPr lang="en-US" smtClean="0"/>
              <a:t>‹#›</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EditPoints="1"/>
          </p:cNvSpPr>
          <p:nvPr>
            <p:ph type="sldImg"/>
          </p:nvPr>
        </p:nvSpPr>
        <p:spPr>
          <a:xfrm>
            <a:off x="381000" y="685800"/>
            <a:ext cx="6096000" cy="3429000"/>
          </a:xfrm>
          <a:prstGeom prst="rect">
            <a:avLst/>
          </a:prstGeom>
        </p:spPr>
        <p:txBody>
          <a:bodyPr/>
          <a:lstStyle/>
          <a:p/>
        </p:txBody>
      </p:sp>
      <p:sp>
        <p:nvSpPr>
          <p:cNvPr id="3" name="Segnaposto testo 2"/>
          <p:cNvSpPr>
            <a:spLocks noGrp="1" noEditPoints="1"/>
          </p:cNvSpPr>
          <p:nvPr>
            <p:ph type="body" idx="3"/>
          </p:nvPr>
        </p:nvSpPr>
        <p:spPr>
          <a:prstGeom prst="rect">
            <a:avLst/>
          </a:prstGeom>
        </p:spPr>
        <p:txBody>
          <a:bodyPr/>
          <a:lstStyle/>
          <a:p>
            <a:endParaRPr lang="en-US"/>
          </a:p>
        </p:txBody>
      </p:sp>
      <p:sp>
        <p:nvSpPr>
          <p:cNvPr id="4" name="Segnaposto numero diapositiva 3"/>
          <p:cNvSpPr>
            <a:spLocks noGrp="1" noEditPoints="1"/>
          </p:cNvSpPr>
          <p:nvPr>
            <p:ph type="sldNum" sz="quarter" idx="5"/>
          </p:nvPr>
        </p:nvSpPr>
        <p:spPr>
          <a:prstGeom prst="rect">
            <a:avLst/>
          </a:prstGeom>
        </p:spPr>
        <p:txBody>
          <a:bodyPr/>
          <a:lstStyle/>
          <a:p>
            <a:fld id="{16FB8BAC-C2E9-4A77-98F7-E39328704B8F}" type="slidenum">
              <a:rPr lang="en-US" smtClean="0"/>
              <a:t>‹#›</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EditPoints="1"/>
          </p:cNvSpPr>
          <p:nvPr>
            <p:ph type="sldImg"/>
          </p:nvPr>
        </p:nvSpPr>
        <p:spPr>
          <a:xfrm>
            <a:off x="381000" y="685800"/>
            <a:ext cx="6096000" cy="3429000"/>
          </a:xfrm>
          <a:prstGeom prst="rect">
            <a:avLst/>
          </a:prstGeom>
        </p:spPr>
        <p:txBody>
          <a:bodyPr/>
          <a:lstStyle/>
          <a:p/>
        </p:txBody>
      </p:sp>
      <p:sp>
        <p:nvSpPr>
          <p:cNvPr id="3" name="Segnaposto testo 2"/>
          <p:cNvSpPr>
            <a:spLocks noGrp="1" noEditPoints="1"/>
          </p:cNvSpPr>
          <p:nvPr>
            <p:ph type="body" idx="3"/>
          </p:nvPr>
        </p:nvSpPr>
        <p:spPr>
          <a:prstGeom prst="rect">
            <a:avLst/>
          </a:prstGeom>
        </p:spPr>
        <p:txBody>
          <a:bodyPr/>
          <a:lstStyle/>
          <a:p>
            <a:endParaRPr lang="en-US"/>
          </a:p>
        </p:txBody>
      </p:sp>
      <p:sp>
        <p:nvSpPr>
          <p:cNvPr id="4" name="Segnaposto numero diapositiva 3"/>
          <p:cNvSpPr>
            <a:spLocks noGrp="1" noEditPoints="1"/>
          </p:cNvSpPr>
          <p:nvPr>
            <p:ph type="sldNum" sz="quarter" idx="5"/>
          </p:nvPr>
        </p:nvSpPr>
        <p:spPr>
          <a:prstGeom prst="rect">
            <a:avLst/>
          </a:prstGeom>
        </p:spPr>
        <p:txBody>
          <a:bodyPr/>
          <a:lstStyle/>
          <a:p>
            <a:fld id="{BBD69563-CE97-454B-ABE2-8E3319D8CCB5}" type="slidenum">
              <a:rPr lang="en-US" smtClean="0"/>
              <a:t>‹#›</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EditPoints="1"/>
          </p:cNvSpPr>
          <p:nvPr>
            <p:ph type="sldImg"/>
          </p:nvPr>
        </p:nvSpPr>
        <p:spPr>
          <a:xfrm>
            <a:off x="381000" y="685800"/>
            <a:ext cx="6096000" cy="3429000"/>
          </a:xfrm>
          <a:prstGeom prst="rect">
            <a:avLst/>
          </a:prstGeom>
        </p:spPr>
        <p:txBody>
          <a:bodyPr/>
          <a:lstStyle/>
          <a:p/>
        </p:txBody>
      </p:sp>
      <p:sp>
        <p:nvSpPr>
          <p:cNvPr id="3" name="Segnaposto testo 2"/>
          <p:cNvSpPr>
            <a:spLocks noGrp="1" noEditPoints="1"/>
          </p:cNvSpPr>
          <p:nvPr>
            <p:ph type="body" idx="3"/>
          </p:nvPr>
        </p:nvSpPr>
        <p:spPr>
          <a:prstGeom prst="rect">
            <a:avLst/>
          </a:prstGeom>
        </p:spPr>
        <p:txBody>
          <a:bodyPr/>
          <a:lstStyle/>
          <a:p>
            <a:endParaRPr lang="en-US"/>
          </a:p>
        </p:txBody>
      </p:sp>
      <p:sp>
        <p:nvSpPr>
          <p:cNvPr id="4" name="Segnaposto numero diapositiva 3"/>
          <p:cNvSpPr>
            <a:spLocks noGrp="1" noEditPoints="1"/>
          </p:cNvSpPr>
          <p:nvPr>
            <p:ph type="sldNum" sz="quarter" idx="5"/>
          </p:nvPr>
        </p:nvSpPr>
        <p:spPr>
          <a:prstGeom prst="rect">
            <a:avLst/>
          </a:prstGeom>
        </p:spPr>
        <p:txBody>
          <a:bodyPr/>
          <a:lstStyle/>
          <a:p>
            <a:fld id="{E8AC5F48-EDC4-401E-8400-37F6B7D45A7C}" type="slidenum">
              <a:rPr lang="en-US" smtClean="0"/>
              <a:t>‹#›</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EditPoints="1"/>
          </p:cNvSpPr>
          <p:nvPr>
            <p:ph type="sldImg"/>
          </p:nvPr>
        </p:nvSpPr>
        <p:spPr>
          <a:xfrm>
            <a:off x="381000" y="685800"/>
            <a:ext cx="6096000" cy="3429000"/>
          </a:xfrm>
          <a:prstGeom prst="rect">
            <a:avLst/>
          </a:prstGeom>
        </p:spPr>
        <p:txBody>
          <a:bodyPr/>
          <a:lstStyle/>
          <a:p/>
        </p:txBody>
      </p:sp>
      <p:sp>
        <p:nvSpPr>
          <p:cNvPr id="3" name="Segnaposto testo 2"/>
          <p:cNvSpPr>
            <a:spLocks noGrp="1" noEditPoints="1"/>
          </p:cNvSpPr>
          <p:nvPr>
            <p:ph type="body" idx="3"/>
          </p:nvPr>
        </p:nvSpPr>
        <p:spPr>
          <a:prstGeom prst="rect">
            <a:avLst/>
          </a:prstGeom>
        </p:spPr>
        <p:txBody>
          <a:bodyPr/>
          <a:lstStyle/>
          <a:p>
            <a:endParaRPr lang="en-US"/>
          </a:p>
        </p:txBody>
      </p:sp>
      <p:sp>
        <p:nvSpPr>
          <p:cNvPr id="4" name="Segnaposto numero diapositiva 3"/>
          <p:cNvSpPr>
            <a:spLocks noGrp="1" noEditPoints="1"/>
          </p:cNvSpPr>
          <p:nvPr>
            <p:ph type="sldNum" sz="quarter" idx="5"/>
          </p:nvPr>
        </p:nvSpPr>
        <p:spPr>
          <a:prstGeom prst="rect">
            <a:avLst/>
          </a:prstGeom>
        </p:spPr>
        <p:txBody>
          <a:bodyPr/>
          <a:lstStyle/>
          <a:p>
            <a:fld id="{1B43E73D-1417-4020-97DB-492976697AD8}" type="slidenum">
              <a:rPr lang="en-US" smtClean="0"/>
              <a:t>‹#›</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EditPoints="1"/>
          </p:cNvSpPr>
          <p:nvPr>
            <p:ph type="sldImg"/>
          </p:nvPr>
        </p:nvSpPr>
        <p:spPr>
          <a:xfrm>
            <a:off x="381000" y="685800"/>
            <a:ext cx="6096000" cy="3429000"/>
          </a:xfrm>
          <a:prstGeom prst="rect">
            <a:avLst/>
          </a:prstGeom>
        </p:spPr>
        <p:txBody>
          <a:bodyPr/>
          <a:lstStyle/>
          <a:p/>
        </p:txBody>
      </p:sp>
      <p:sp>
        <p:nvSpPr>
          <p:cNvPr id="3" name="Segnaposto testo 2"/>
          <p:cNvSpPr>
            <a:spLocks noGrp="1" noEditPoints="1"/>
          </p:cNvSpPr>
          <p:nvPr>
            <p:ph type="body" idx="3"/>
          </p:nvPr>
        </p:nvSpPr>
        <p:spPr>
          <a:prstGeom prst="rect">
            <a:avLst/>
          </a:prstGeom>
        </p:spPr>
        <p:txBody>
          <a:bodyPr/>
          <a:lstStyle/>
          <a:p>
            <a:endParaRPr lang="en-US"/>
          </a:p>
        </p:txBody>
      </p:sp>
      <p:sp>
        <p:nvSpPr>
          <p:cNvPr id="4" name="Segnaposto numero diapositiva 3"/>
          <p:cNvSpPr>
            <a:spLocks noGrp="1" noEditPoints="1"/>
          </p:cNvSpPr>
          <p:nvPr>
            <p:ph type="sldNum" sz="quarter" idx="5"/>
          </p:nvPr>
        </p:nvSpPr>
        <p:spPr>
          <a:prstGeom prst="rect">
            <a:avLst/>
          </a:prstGeom>
        </p:spPr>
        <p:txBody>
          <a:bodyPr/>
          <a:lstStyle/>
          <a:p>
            <a:fld id="{8F50D216-FB53-432B-9876-1F63FF6251CE}" type="slidenum">
              <a:rPr lang="en-US" smtClean="0"/>
              <a:t>‹#›</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EditPoints="1"/>
          </p:cNvSpPr>
          <p:nvPr>
            <p:ph type="sldImg"/>
          </p:nvPr>
        </p:nvSpPr>
        <p:spPr>
          <a:xfrm>
            <a:off x="381000" y="685800"/>
            <a:ext cx="6096000" cy="3429000"/>
          </a:xfrm>
          <a:prstGeom prst="rect">
            <a:avLst/>
          </a:prstGeom>
        </p:spPr>
        <p:txBody>
          <a:bodyPr/>
          <a:lstStyle/>
          <a:p/>
        </p:txBody>
      </p:sp>
      <p:sp>
        <p:nvSpPr>
          <p:cNvPr id="3" name="Segnaposto testo 2"/>
          <p:cNvSpPr>
            <a:spLocks noGrp="1" noEditPoints="1"/>
          </p:cNvSpPr>
          <p:nvPr>
            <p:ph type="body" idx="3"/>
          </p:nvPr>
        </p:nvSpPr>
        <p:spPr>
          <a:prstGeom prst="rect">
            <a:avLst/>
          </a:prstGeom>
        </p:spPr>
        <p:txBody>
          <a:bodyPr/>
          <a:lstStyle/>
          <a:p>
            <a:endParaRPr lang="en-US"/>
          </a:p>
        </p:txBody>
      </p:sp>
      <p:sp>
        <p:nvSpPr>
          <p:cNvPr id="4" name="Segnaposto numero diapositiva 3"/>
          <p:cNvSpPr>
            <a:spLocks noGrp="1" noEditPoints="1"/>
          </p:cNvSpPr>
          <p:nvPr>
            <p:ph type="sldNum" sz="quarter" idx="5"/>
          </p:nvPr>
        </p:nvSpPr>
        <p:spPr>
          <a:prstGeom prst="rect">
            <a:avLst/>
          </a:prstGeom>
        </p:spPr>
        <p:txBody>
          <a:bodyPr/>
          <a:lstStyle/>
          <a:p>
            <a:fld id="{7F9EA87A-500D-45A4-9FA5-DF74E204975D}" type="slidenum">
              <a:rPr lang="en-US" smtClean="0"/>
              <a:t>‹#›</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EditPoints="1"/>
          </p:cNvSpPr>
          <p:nvPr>
            <p:ph type="sldImg"/>
          </p:nvPr>
        </p:nvSpPr>
        <p:spPr>
          <a:xfrm>
            <a:off x="381000" y="685800"/>
            <a:ext cx="6096000" cy="3429000"/>
          </a:xfrm>
          <a:prstGeom prst="rect">
            <a:avLst/>
          </a:prstGeom>
        </p:spPr>
        <p:txBody>
          <a:bodyPr/>
          <a:lstStyle/>
          <a:p/>
        </p:txBody>
      </p:sp>
      <p:sp>
        <p:nvSpPr>
          <p:cNvPr id="3" name="Segnaposto testo 2"/>
          <p:cNvSpPr>
            <a:spLocks noGrp="1" noEditPoints="1"/>
          </p:cNvSpPr>
          <p:nvPr>
            <p:ph type="body" idx="3"/>
          </p:nvPr>
        </p:nvSpPr>
        <p:spPr>
          <a:prstGeom prst="rect">
            <a:avLst/>
          </a:prstGeom>
        </p:spPr>
        <p:txBody>
          <a:bodyPr/>
          <a:lstStyle/>
          <a:p>
            <a:endParaRPr lang="en-US"/>
          </a:p>
        </p:txBody>
      </p:sp>
      <p:sp>
        <p:nvSpPr>
          <p:cNvPr id="4" name="Segnaposto numero diapositiva 3"/>
          <p:cNvSpPr>
            <a:spLocks noGrp="1" noEditPoints="1"/>
          </p:cNvSpPr>
          <p:nvPr>
            <p:ph type="sldNum" sz="quarter" idx="5"/>
          </p:nvPr>
        </p:nvSpPr>
        <p:spPr>
          <a:prstGeom prst="rect">
            <a:avLst/>
          </a:prstGeom>
        </p:spPr>
        <p:txBody>
          <a:bodyPr/>
          <a:lstStyle/>
          <a:p>
            <a:fld id="{27656E34-B4A4-480F-AE55-CB1AC4EDA3DE}" type="slidenum">
              <a:rPr lang="en-US" smtClean="0"/>
              <a:t>‹#›</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EditPoints="1"/>
          </p:cNvSpPr>
          <p:nvPr>
            <p:ph type="sldImg"/>
          </p:nvPr>
        </p:nvSpPr>
        <p:spPr>
          <a:xfrm>
            <a:off x="381000" y="685800"/>
            <a:ext cx="6096000" cy="3429000"/>
          </a:xfrm>
          <a:prstGeom prst="rect">
            <a:avLst/>
          </a:prstGeom>
        </p:spPr>
        <p:txBody>
          <a:bodyPr/>
          <a:lstStyle/>
          <a:p/>
        </p:txBody>
      </p:sp>
      <p:sp>
        <p:nvSpPr>
          <p:cNvPr id="3" name="Segnaposto testo 2"/>
          <p:cNvSpPr>
            <a:spLocks noGrp="1" noEditPoints="1"/>
          </p:cNvSpPr>
          <p:nvPr>
            <p:ph type="body" idx="3"/>
          </p:nvPr>
        </p:nvSpPr>
        <p:spPr>
          <a:prstGeom prst="rect">
            <a:avLst/>
          </a:prstGeom>
        </p:spPr>
        <p:txBody>
          <a:bodyPr/>
          <a:lstStyle/>
          <a:p>
            <a:endParaRPr lang="en-US"/>
          </a:p>
        </p:txBody>
      </p:sp>
      <p:sp>
        <p:nvSpPr>
          <p:cNvPr id="4" name="Segnaposto numero diapositiva 3"/>
          <p:cNvSpPr>
            <a:spLocks noGrp="1" noEditPoints="1"/>
          </p:cNvSpPr>
          <p:nvPr>
            <p:ph type="sldNum" sz="quarter" idx="5"/>
          </p:nvPr>
        </p:nvSpPr>
        <p:spPr>
          <a:prstGeom prst="rect">
            <a:avLst/>
          </a:prstGeom>
        </p:spPr>
        <p:txBody>
          <a:bodyPr/>
          <a:lstStyle/>
          <a:p>
            <a:fld id="{027E1026-BC0E-46D1-A24E-1B32193C4C0D}" type="slidenum">
              <a:rPr lang="en-US" smtClean="0"/>
              <a:t>‹#›</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EditPoints="1"/>
          </p:cNvSpPr>
          <p:nvPr>
            <p:ph type="sldImg"/>
          </p:nvPr>
        </p:nvSpPr>
        <p:spPr>
          <a:xfrm>
            <a:off x="381000" y="685800"/>
            <a:ext cx="6096000" cy="3429000"/>
          </a:xfrm>
          <a:prstGeom prst="rect">
            <a:avLst/>
          </a:prstGeom>
        </p:spPr>
        <p:txBody>
          <a:bodyPr/>
          <a:lstStyle/>
          <a:p/>
        </p:txBody>
      </p:sp>
      <p:sp>
        <p:nvSpPr>
          <p:cNvPr id="3" name="Segnaposto testo 2"/>
          <p:cNvSpPr>
            <a:spLocks noGrp="1" noEditPoints="1"/>
          </p:cNvSpPr>
          <p:nvPr>
            <p:ph type="body" idx="3"/>
          </p:nvPr>
        </p:nvSpPr>
        <p:spPr>
          <a:prstGeom prst="rect">
            <a:avLst/>
          </a:prstGeom>
        </p:spPr>
        <p:txBody>
          <a:bodyPr/>
          <a:lstStyle/>
          <a:p>
            <a:endParaRPr lang="en-US"/>
          </a:p>
        </p:txBody>
      </p:sp>
      <p:sp>
        <p:nvSpPr>
          <p:cNvPr id="4" name="Segnaposto numero diapositiva 3"/>
          <p:cNvSpPr>
            <a:spLocks noGrp="1" noEditPoints="1"/>
          </p:cNvSpPr>
          <p:nvPr>
            <p:ph type="sldNum" sz="quarter" idx="5"/>
          </p:nvPr>
        </p:nvSpPr>
        <p:spPr>
          <a:prstGeom prst="rect">
            <a:avLst/>
          </a:prstGeom>
        </p:spPr>
        <p:txBody>
          <a:bodyPr/>
          <a:lstStyle/>
          <a:p>
            <a:fld id="{30FAA0FE-47A4-4F5C-AF91-0783FA6922AF}" type="slidenum">
              <a:rPr lang="en-US" smtClean="0"/>
              <a:t>‹#›</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EditPoints="1"/>
          </p:cNvSpPr>
          <p:nvPr>
            <p:ph type="sldImg"/>
          </p:nvPr>
        </p:nvSpPr>
        <p:spPr>
          <a:xfrm>
            <a:off x="381000" y="685800"/>
            <a:ext cx="6096000" cy="3429000"/>
          </a:xfrm>
          <a:prstGeom prst="rect">
            <a:avLst/>
          </a:prstGeom>
        </p:spPr>
        <p:txBody>
          <a:bodyPr/>
          <a:lstStyle/>
          <a:p/>
        </p:txBody>
      </p:sp>
      <p:sp>
        <p:nvSpPr>
          <p:cNvPr id="3" name="Segnaposto testo 2"/>
          <p:cNvSpPr>
            <a:spLocks noGrp="1" noEditPoints="1"/>
          </p:cNvSpPr>
          <p:nvPr>
            <p:ph type="body" idx="3"/>
          </p:nvPr>
        </p:nvSpPr>
        <p:spPr>
          <a:prstGeom prst="rect">
            <a:avLst/>
          </a:prstGeom>
        </p:spPr>
        <p:txBody>
          <a:bodyPr/>
          <a:lstStyle/>
          <a:p>
            <a:endParaRPr lang="en-US"/>
          </a:p>
        </p:txBody>
      </p:sp>
      <p:sp>
        <p:nvSpPr>
          <p:cNvPr id="4" name="Segnaposto numero diapositiva 3"/>
          <p:cNvSpPr>
            <a:spLocks noGrp="1" noEditPoints="1"/>
          </p:cNvSpPr>
          <p:nvPr>
            <p:ph type="sldNum" sz="quarter" idx="5"/>
          </p:nvPr>
        </p:nvSpPr>
        <p:spPr>
          <a:prstGeom prst="rect">
            <a:avLst/>
          </a:prstGeom>
        </p:spPr>
        <p:txBody>
          <a:bodyPr/>
          <a:lstStyle/>
          <a:p>
            <a:fld id="{6A87D8B0-B3E8-4193-868F-59A6A50F8504}" type="slidenum">
              <a:rPr lang="en-US" smtClean="0"/>
              <a:t>‹#›</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noEditPoints="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p:cNvSpPr>
            <a:spLocks noGrp="1" noEditPoints="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it-IT"/>
              <a:t>Fare clic per modificare lo stile del sottotitolo dello schema</a:t>
            </a:r>
          </a:p>
        </p:txBody>
      </p:sp>
      <p:sp>
        <p:nvSpPr>
          <p:cNvPr id="4" name="Segnaposto data 3"/>
          <p:cNvSpPr>
            <a:spLocks noGrp="1" noEditPoints="1"/>
          </p:cNvSpPr>
          <p:nvPr>
            <p:ph type="dt" sz="half" idx="10"/>
          </p:nvPr>
        </p:nvSpPr>
        <p:spPr/>
        <p:txBody>
          <a:bodyPr/>
          <a:lstStyle/>
          <a:p>
            <a:fld id="{3050FA9B-0DF2-4477-93E1-2AA47FF9F155}" type="datetimeFigureOut">
              <a:rPr lang="it-IT" smtClean="0"/>
              <a:t>26/09/2023</a:t>
            </a:fld>
            <a:endParaRPr lang="it-IT"/>
          </a:p>
        </p:txBody>
      </p:sp>
      <p:sp>
        <p:nvSpPr>
          <p:cNvPr id="5" name="Segnaposto piè di pagina 4"/>
          <p:cNvSpPr>
            <a:spLocks noGrp="1" noEditPoints="1"/>
          </p:cNvSpPr>
          <p:nvPr>
            <p:ph type="ftr" sz="quarter" idx="11"/>
          </p:nvPr>
        </p:nvSpPr>
        <p:spPr/>
        <p:txBody>
          <a:bodyPr/>
          <a:lstStyle/>
          <a:p>
            <a:endParaRPr lang="it-IT"/>
          </a:p>
        </p:txBody>
      </p:sp>
      <p:sp>
        <p:nvSpPr>
          <p:cNvPr id="6" name="Segnaposto numero diapositiva 5"/>
          <p:cNvSpPr>
            <a:spLocks noGrp="1" noEditPoints="1"/>
          </p:cNvSpPr>
          <p:nvPr>
            <p:ph type="sldNum" sz="quarter" idx="12"/>
          </p:nvPr>
        </p:nvSpPr>
        <p:spPr/>
        <p:txBody>
          <a:bodyPr/>
          <a:lstStyle/>
          <a:p>
            <a:fld id="{911C161F-B071-476D-AD61-30A9D4D53509}" type="slidenum">
              <a:rPr lang="it-IT" smtClean="0"/>
              <a:t>‹#›</a:t>
            </a:fld>
            <a:endParaRPr lang="it-IT"/>
          </a:p>
        </p:txBody>
      </p:sp>
    </p:spTree>
  </p:cSld>
  <p:clrMapOvr>
    <a:masterClrMapping/>
  </p:clrMapOvr>
  <p:hf dt="0" sldNum="0" hdr="0" ft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noEditPoints="1"/>
          </p:cNvSpPr>
          <p:nvPr>
            <p:ph type="title"/>
          </p:nvPr>
        </p:nvSpPr>
        <p:spPr/>
        <p:txBody>
          <a:bodyPr/>
          <a:lstStyle/>
          <a:p>
            <a:r>
              <a:rPr lang="it-IT"/>
              <a:t>Fare clic per modificare lo stile del titolo dello schema</a:t>
            </a:r>
          </a:p>
        </p:txBody>
      </p:sp>
      <p:sp>
        <p:nvSpPr>
          <p:cNvPr id="3" name="Segnaposto contenuto 2"/>
          <p:cNvSpPr>
            <a:spLocks noGrp="1" noEditPoints="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noEditPoints="1"/>
          </p:cNvSpPr>
          <p:nvPr>
            <p:ph type="dt" sz="half" idx="10"/>
          </p:nvPr>
        </p:nvSpPr>
        <p:spPr/>
        <p:txBody>
          <a:bodyPr/>
          <a:lstStyle/>
          <a:p>
            <a:fld id="{3050FA9B-0DF2-4477-93E1-2AA47FF9F155}" type="datetimeFigureOut">
              <a:rPr lang="it-IT" smtClean="0"/>
              <a:t>26/09/2023</a:t>
            </a:fld>
            <a:endParaRPr lang="it-IT"/>
          </a:p>
        </p:txBody>
      </p:sp>
      <p:sp>
        <p:nvSpPr>
          <p:cNvPr id="5" name="Segnaposto piè di pagina 4"/>
          <p:cNvSpPr>
            <a:spLocks noGrp="1" noEditPoints="1"/>
          </p:cNvSpPr>
          <p:nvPr>
            <p:ph type="ftr" sz="quarter" idx="11"/>
          </p:nvPr>
        </p:nvSpPr>
        <p:spPr/>
        <p:txBody>
          <a:bodyPr/>
          <a:lstStyle/>
          <a:p>
            <a:endParaRPr lang="it-IT"/>
          </a:p>
        </p:txBody>
      </p:sp>
      <p:sp>
        <p:nvSpPr>
          <p:cNvPr id="6" name="Segnaposto numero diapositiva 5"/>
          <p:cNvSpPr>
            <a:spLocks noGrp="1" noEditPoints="1"/>
          </p:cNvSpPr>
          <p:nvPr>
            <p:ph type="sldNum" sz="quarter" idx="12"/>
          </p:nvPr>
        </p:nvSpPr>
        <p:spPr/>
        <p:txBody>
          <a:bodyPr/>
          <a:lstStyle/>
          <a:p>
            <a:fld id="{911C161F-B071-476D-AD61-30A9D4D53509}" type="slidenum">
              <a:rPr lang="it-IT" smtClean="0"/>
              <a:t>‹#›</a:t>
            </a:fld>
            <a:endParaRPr lang="it-IT"/>
          </a:p>
        </p:txBody>
      </p:sp>
    </p:spTree>
  </p:cSld>
  <p:clrMapOvr>
    <a:masterClrMapping/>
  </p:clrMapOvr>
  <p:hf dt="0" sldNum="0" hdr="0" ftr="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noEditPoints="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p:cNvSpPr>
            <a:spLocks noGrp="1" noEditPoints="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p:cNvSpPr>
            <a:spLocks noGrp="1" noEditPoints="1"/>
          </p:cNvSpPr>
          <p:nvPr>
            <p:ph type="dt" sz="half" idx="10"/>
          </p:nvPr>
        </p:nvSpPr>
        <p:spPr/>
        <p:txBody>
          <a:bodyPr/>
          <a:lstStyle/>
          <a:p>
            <a:fld id="{3050FA9B-0DF2-4477-93E1-2AA47FF9F155}" type="datetimeFigureOut">
              <a:rPr lang="it-IT" smtClean="0"/>
              <a:t>26/09/2023</a:t>
            </a:fld>
            <a:endParaRPr lang="it-IT"/>
          </a:p>
        </p:txBody>
      </p:sp>
      <p:sp>
        <p:nvSpPr>
          <p:cNvPr id="5" name="Segnaposto piè di pagina 4"/>
          <p:cNvSpPr>
            <a:spLocks noGrp="1" noEditPoints="1"/>
          </p:cNvSpPr>
          <p:nvPr>
            <p:ph type="ftr" sz="quarter" idx="11"/>
          </p:nvPr>
        </p:nvSpPr>
        <p:spPr/>
        <p:txBody>
          <a:bodyPr/>
          <a:lstStyle/>
          <a:p>
            <a:endParaRPr lang="it-IT"/>
          </a:p>
        </p:txBody>
      </p:sp>
      <p:sp>
        <p:nvSpPr>
          <p:cNvPr id="6" name="Segnaposto numero diapositiva 5"/>
          <p:cNvSpPr>
            <a:spLocks noGrp="1" noEditPoints="1"/>
          </p:cNvSpPr>
          <p:nvPr>
            <p:ph type="sldNum" sz="quarter" idx="12"/>
          </p:nvPr>
        </p:nvSpPr>
        <p:spPr/>
        <p:txBody>
          <a:bodyPr/>
          <a:lstStyle/>
          <a:p>
            <a:fld id="{911C161F-B071-476D-AD61-30A9D4D53509}" type="slidenum">
              <a:rPr lang="it-IT" smtClean="0"/>
              <a:t>‹#›</a:t>
            </a:fld>
            <a:endParaRPr lang="it-IT"/>
          </a:p>
        </p:txBody>
      </p:sp>
    </p:spTree>
  </p:cSld>
  <p:clrMapOvr>
    <a:masterClrMapping/>
  </p:clrMapOvr>
  <p:hf dt="0" sldNum="0" hdr="0" ftr="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noEditPoints="1"/>
          </p:cNvSpPr>
          <p:nvPr>
            <p:ph type="title"/>
          </p:nvPr>
        </p:nvSpPr>
        <p:spPr/>
        <p:txBody>
          <a:bodyPr/>
          <a:lstStyle/>
          <a:p>
            <a:r>
              <a:rPr lang="it-IT"/>
              <a:t>Fare clic per modificare lo stile del titolo dello schema</a:t>
            </a:r>
          </a:p>
        </p:txBody>
      </p:sp>
      <p:sp>
        <p:nvSpPr>
          <p:cNvPr id="3" name="Segnaposto contenuto 2"/>
          <p:cNvSpPr>
            <a:spLocks noGrp="1" noEditPoints="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noEditPoints="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noEditPoints="1"/>
          </p:cNvSpPr>
          <p:nvPr>
            <p:ph type="dt" sz="half" idx="10"/>
          </p:nvPr>
        </p:nvSpPr>
        <p:spPr/>
        <p:txBody>
          <a:bodyPr/>
          <a:lstStyle/>
          <a:p>
            <a:fld id="{3050FA9B-0DF2-4477-93E1-2AA47FF9F155}" type="datetimeFigureOut">
              <a:rPr lang="it-IT" smtClean="0"/>
              <a:t>26/09/2023</a:t>
            </a:fld>
            <a:endParaRPr lang="it-IT"/>
          </a:p>
        </p:txBody>
      </p:sp>
      <p:sp>
        <p:nvSpPr>
          <p:cNvPr id="6" name="Segnaposto piè di pagina 5"/>
          <p:cNvSpPr>
            <a:spLocks noGrp="1" noEditPoints="1"/>
          </p:cNvSpPr>
          <p:nvPr>
            <p:ph type="ftr" sz="quarter" idx="11"/>
          </p:nvPr>
        </p:nvSpPr>
        <p:spPr/>
        <p:txBody>
          <a:bodyPr/>
          <a:lstStyle/>
          <a:p>
            <a:endParaRPr lang="it-IT"/>
          </a:p>
        </p:txBody>
      </p:sp>
      <p:sp>
        <p:nvSpPr>
          <p:cNvPr id="7" name="Segnaposto numero diapositiva 6"/>
          <p:cNvSpPr>
            <a:spLocks noGrp="1" noEditPoints="1"/>
          </p:cNvSpPr>
          <p:nvPr>
            <p:ph type="sldNum" sz="quarter" idx="12"/>
          </p:nvPr>
        </p:nvSpPr>
        <p:spPr/>
        <p:txBody>
          <a:bodyPr/>
          <a:lstStyle/>
          <a:p>
            <a:fld id="{911C161F-B071-476D-AD61-30A9D4D53509}" type="slidenum">
              <a:rPr lang="it-IT" smtClean="0"/>
              <a:t>‹#›</a:t>
            </a:fld>
            <a:endParaRPr lang="it-IT"/>
          </a:p>
        </p:txBody>
      </p:sp>
    </p:spTree>
  </p:cSld>
  <p:clrMapOvr>
    <a:masterClrMapping/>
  </p:clrMapOvr>
  <p:hf dt="0" sldNum="0" hdr="0" ftr="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noEditPoints="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p:cNvSpPr>
            <a:spLocks noGrp="1" noEditPoints="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noEditPoints="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noEditPoints="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noEditPoints="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noEditPoints="1"/>
          </p:cNvSpPr>
          <p:nvPr>
            <p:ph type="dt" sz="half" idx="10"/>
          </p:nvPr>
        </p:nvSpPr>
        <p:spPr/>
        <p:txBody>
          <a:bodyPr/>
          <a:lstStyle/>
          <a:p>
            <a:fld id="{3050FA9B-0DF2-4477-93E1-2AA47FF9F155}" type="datetimeFigureOut">
              <a:rPr lang="it-IT" smtClean="0"/>
              <a:t>26/09/2023</a:t>
            </a:fld>
            <a:endParaRPr lang="it-IT"/>
          </a:p>
        </p:txBody>
      </p:sp>
      <p:sp>
        <p:nvSpPr>
          <p:cNvPr id="8" name="Segnaposto piè di pagina 7"/>
          <p:cNvSpPr>
            <a:spLocks noGrp="1" noEditPoints="1"/>
          </p:cNvSpPr>
          <p:nvPr>
            <p:ph type="ftr" sz="quarter" idx="11"/>
          </p:nvPr>
        </p:nvSpPr>
        <p:spPr/>
        <p:txBody>
          <a:bodyPr/>
          <a:lstStyle/>
          <a:p>
            <a:endParaRPr lang="it-IT"/>
          </a:p>
        </p:txBody>
      </p:sp>
      <p:sp>
        <p:nvSpPr>
          <p:cNvPr id="9" name="Segnaposto numero diapositiva 8"/>
          <p:cNvSpPr>
            <a:spLocks noGrp="1" noEditPoints="1"/>
          </p:cNvSpPr>
          <p:nvPr>
            <p:ph type="sldNum" sz="quarter" idx="12"/>
          </p:nvPr>
        </p:nvSpPr>
        <p:spPr/>
        <p:txBody>
          <a:bodyPr/>
          <a:lstStyle/>
          <a:p>
            <a:fld id="{911C161F-B071-476D-AD61-30A9D4D53509}" type="slidenum">
              <a:rPr lang="it-IT" smtClean="0"/>
              <a:t>‹#›</a:t>
            </a:fld>
            <a:endParaRPr lang="it-IT"/>
          </a:p>
        </p:txBody>
      </p:sp>
    </p:spTree>
  </p:cSld>
  <p:clrMapOvr>
    <a:masterClrMapping/>
  </p:clrMapOvr>
  <p:hf dt="0" sldNum="0" hdr="0" ftr="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noEditPoints="1"/>
          </p:cNvSpPr>
          <p:nvPr>
            <p:ph type="title"/>
          </p:nvPr>
        </p:nvSpPr>
        <p:spPr/>
        <p:txBody>
          <a:bodyPr/>
          <a:lstStyle/>
          <a:p>
            <a:r>
              <a:rPr lang="it-IT"/>
              <a:t>Fare clic per modificare lo stile del titolo dello schema</a:t>
            </a:r>
          </a:p>
        </p:txBody>
      </p:sp>
      <p:sp>
        <p:nvSpPr>
          <p:cNvPr id="3" name="Segnaposto data 2"/>
          <p:cNvSpPr>
            <a:spLocks noGrp="1" noEditPoints="1"/>
          </p:cNvSpPr>
          <p:nvPr>
            <p:ph type="dt" sz="half" idx="10"/>
          </p:nvPr>
        </p:nvSpPr>
        <p:spPr/>
        <p:txBody>
          <a:bodyPr/>
          <a:lstStyle/>
          <a:p>
            <a:fld id="{3050FA9B-0DF2-4477-93E1-2AA47FF9F155}" type="datetimeFigureOut">
              <a:rPr lang="it-IT" smtClean="0"/>
              <a:t>26/09/2023</a:t>
            </a:fld>
            <a:endParaRPr lang="it-IT"/>
          </a:p>
        </p:txBody>
      </p:sp>
      <p:sp>
        <p:nvSpPr>
          <p:cNvPr id="4" name="Segnaposto piè di pagina 3"/>
          <p:cNvSpPr>
            <a:spLocks noGrp="1" noEditPoints="1"/>
          </p:cNvSpPr>
          <p:nvPr>
            <p:ph type="ftr" sz="quarter" idx="11"/>
          </p:nvPr>
        </p:nvSpPr>
        <p:spPr/>
        <p:txBody>
          <a:bodyPr/>
          <a:lstStyle/>
          <a:p>
            <a:endParaRPr lang="it-IT"/>
          </a:p>
        </p:txBody>
      </p:sp>
      <p:sp>
        <p:nvSpPr>
          <p:cNvPr id="5" name="Segnaposto numero diapositiva 4"/>
          <p:cNvSpPr>
            <a:spLocks noGrp="1" noEditPoints="1"/>
          </p:cNvSpPr>
          <p:nvPr>
            <p:ph type="sldNum" sz="quarter" idx="12"/>
          </p:nvPr>
        </p:nvSpPr>
        <p:spPr/>
        <p:txBody>
          <a:bodyPr/>
          <a:lstStyle/>
          <a:p>
            <a:fld id="{911C161F-B071-476D-AD61-30A9D4D53509}" type="slidenum">
              <a:rPr lang="it-IT" smtClean="0"/>
              <a:t>‹#›</a:t>
            </a:fld>
            <a:endParaRPr lang="it-IT"/>
          </a:p>
        </p:txBody>
      </p:sp>
    </p:spTree>
  </p:cSld>
  <p:clrMapOvr>
    <a:masterClrMapping/>
  </p:clrMapOvr>
  <p:hf dt="0" sldNum="0" hdr="0" ftr="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noEditPoints="1"/>
          </p:cNvSpPr>
          <p:nvPr>
            <p:ph type="dt" sz="half" idx="10"/>
          </p:nvPr>
        </p:nvSpPr>
        <p:spPr/>
        <p:txBody>
          <a:bodyPr/>
          <a:lstStyle/>
          <a:p>
            <a:fld id="{3050FA9B-0DF2-4477-93E1-2AA47FF9F155}" type="datetimeFigureOut">
              <a:rPr lang="it-IT" smtClean="0"/>
              <a:t>26/09/2023</a:t>
            </a:fld>
            <a:endParaRPr lang="it-IT"/>
          </a:p>
        </p:txBody>
      </p:sp>
      <p:sp>
        <p:nvSpPr>
          <p:cNvPr id="3" name="Segnaposto piè di pagina 2"/>
          <p:cNvSpPr>
            <a:spLocks noGrp="1" noEditPoints="1"/>
          </p:cNvSpPr>
          <p:nvPr>
            <p:ph type="ftr" sz="quarter" idx="11"/>
          </p:nvPr>
        </p:nvSpPr>
        <p:spPr/>
        <p:txBody>
          <a:bodyPr/>
          <a:lstStyle/>
          <a:p>
            <a:endParaRPr lang="it-IT"/>
          </a:p>
        </p:txBody>
      </p:sp>
      <p:sp>
        <p:nvSpPr>
          <p:cNvPr id="4" name="Segnaposto numero diapositiva 3"/>
          <p:cNvSpPr>
            <a:spLocks noGrp="1" noEditPoints="1"/>
          </p:cNvSpPr>
          <p:nvPr>
            <p:ph type="sldNum" sz="quarter" idx="12"/>
          </p:nvPr>
        </p:nvSpPr>
        <p:spPr/>
        <p:txBody>
          <a:bodyPr/>
          <a:lstStyle/>
          <a:p>
            <a:fld id="{911C161F-B071-476D-AD61-30A9D4D53509}" type="slidenum">
              <a:rPr lang="it-IT" smtClean="0"/>
              <a:t>‹#›</a:t>
            </a:fld>
            <a:endParaRPr lang="it-IT"/>
          </a:p>
        </p:txBody>
      </p:sp>
    </p:spTree>
  </p:cSld>
  <p:clrMapOvr>
    <a:masterClrMapping/>
  </p:clrMapOvr>
  <p:hf dt="0" sldNum="0" hdr="0" ftr="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noEditPoints="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p:cNvSpPr>
            <a:spLocks noGrp="1" noEditPoints="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noEditPoints="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p:cNvSpPr>
            <a:spLocks noGrp="1" noEditPoints="1"/>
          </p:cNvSpPr>
          <p:nvPr>
            <p:ph type="dt" sz="half" idx="10"/>
          </p:nvPr>
        </p:nvSpPr>
        <p:spPr/>
        <p:txBody>
          <a:bodyPr/>
          <a:lstStyle/>
          <a:p>
            <a:fld id="{3050FA9B-0DF2-4477-93E1-2AA47FF9F155}" type="datetimeFigureOut">
              <a:rPr lang="it-IT" smtClean="0"/>
              <a:t>26/09/2023</a:t>
            </a:fld>
            <a:endParaRPr lang="it-IT"/>
          </a:p>
        </p:txBody>
      </p:sp>
      <p:sp>
        <p:nvSpPr>
          <p:cNvPr id="6" name="Segnaposto piè di pagina 5"/>
          <p:cNvSpPr>
            <a:spLocks noGrp="1" noEditPoints="1"/>
          </p:cNvSpPr>
          <p:nvPr>
            <p:ph type="ftr" sz="quarter" idx="11"/>
          </p:nvPr>
        </p:nvSpPr>
        <p:spPr/>
        <p:txBody>
          <a:bodyPr/>
          <a:lstStyle/>
          <a:p>
            <a:endParaRPr lang="it-IT"/>
          </a:p>
        </p:txBody>
      </p:sp>
      <p:sp>
        <p:nvSpPr>
          <p:cNvPr id="7" name="Segnaposto numero diapositiva 6"/>
          <p:cNvSpPr>
            <a:spLocks noGrp="1" noEditPoints="1"/>
          </p:cNvSpPr>
          <p:nvPr>
            <p:ph type="sldNum" sz="quarter" idx="12"/>
          </p:nvPr>
        </p:nvSpPr>
        <p:spPr/>
        <p:txBody>
          <a:bodyPr/>
          <a:lstStyle/>
          <a:p>
            <a:fld id="{911C161F-B071-476D-AD61-30A9D4D53509}" type="slidenum">
              <a:rPr lang="it-IT" smtClean="0"/>
              <a:t>‹#›</a:t>
            </a:fld>
            <a:endParaRPr lang="it-IT"/>
          </a:p>
        </p:txBody>
      </p:sp>
    </p:spTree>
  </p:cSld>
  <p:clrMapOvr>
    <a:masterClrMapping/>
  </p:clrMapOvr>
  <p:hf dt="0" sldNum="0" hdr="0" ftr="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noEditPoints="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p:cNvSpPr>
            <a:spLocks noGrp="1" noEditPoints="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a:p>
        </p:txBody>
      </p:sp>
      <p:sp>
        <p:nvSpPr>
          <p:cNvPr id="4" name="Segnaposto testo 3"/>
          <p:cNvSpPr>
            <a:spLocks noGrp="1" noEditPoints="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p:cNvSpPr>
            <a:spLocks noGrp="1" noEditPoints="1"/>
          </p:cNvSpPr>
          <p:nvPr>
            <p:ph type="dt" sz="half" idx="10"/>
          </p:nvPr>
        </p:nvSpPr>
        <p:spPr/>
        <p:txBody>
          <a:bodyPr/>
          <a:lstStyle/>
          <a:p>
            <a:fld id="{3050FA9B-0DF2-4477-93E1-2AA47FF9F155}" type="datetimeFigureOut">
              <a:rPr lang="it-IT" smtClean="0"/>
              <a:t>26/09/2023</a:t>
            </a:fld>
            <a:endParaRPr lang="it-IT"/>
          </a:p>
        </p:txBody>
      </p:sp>
      <p:sp>
        <p:nvSpPr>
          <p:cNvPr id="6" name="Segnaposto piè di pagina 5"/>
          <p:cNvSpPr>
            <a:spLocks noGrp="1" noEditPoints="1"/>
          </p:cNvSpPr>
          <p:nvPr>
            <p:ph type="ftr" sz="quarter" idx="11"/>
          </p:nvPr>
        </p:nvSpPr>
        <p:spPr/>
        <p:txBody>
          <a:bodyPr/>
          <a:lstStyle/>
          <a:p>
            <a:endParaRPr lang="it-IT"/>
          </a:p>
        </p:txBody>
      </p:sp>
      <p:sp>
        <p:nvSpPr>
          <p:cNvPr id="7" name="Segnaposto numero diapositiva 6"/>
          <p:cNvSpPr>
            <a:spLocks noGrp="1" noEditPoints="1"/>
          </p:cNvSpPr>
          <p:nvPr>
            <p:ph type="sldNum" sz="quarter" idx="12"/>
          </p:nvPr>
        </p:nvSpPr>
        <p:spPr/>
        <p:txBody>
          <a:bodyPr/>
          <a:lstStyle/>
          <a:p>
            <a:fld id="{911C161F-B071-476D-AD61-30A9D4D53509}" type="slidenum">
              <a:rPr lang="it-IT" smtClean="0"/>
              <a:t>‹#›</a:t>
            </a:fld>
            <a:endParaRPr lang="it-IT"/>
          </a:p>
        </p:txBody>
      </p:sp>
    </p:spTree>
  </p:cSld>
  <p:clrMapOvr>
    <a:masterClrMapping/>
  </p:clrMapOvr>
  <p:hf dt="0" sldNum="0" hdr="0" ftr="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noEditPoints="1"/>
          </p:cNvSpPr>
          <p:nvPr>
            <p:ph type="title"/>
          </p:nvPr>
        </p:nvSpPr>
        <p:spPr/>
        <p:txBody>
          <a:bodyPr/>
          <a:lstStyle/>
          <a:p>
            <a:r>
              <a:rPr lang="it-IT"/>
              <a:t>Fare clic per modificare lo stile del titolo dello schema</a:t>
            </a:r>
          </a:p>
        </p:txBody>
      </p:sp>
      <p:sp>
        <p:nvSpPr>
          <p:cNvPr id="3" name="Segnaposto testo verticale 2"/>
          <p:cNvSpPr>
            <a:spLocks noGrp="1" noEditPoints="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noEditPoints="1"/>
          </p:cNvSpPr>
          <p:nvPr>
            <p:ph type="dt" sz="half" idx="10"/>
          </p:nvPr>
        </p:nvSpPr>
        <p:spPr/>
        <p:txBody>
          <a:bodyPr/>
          <a:lstStyle/>
          <a:p>
            <a:fld id="{3050FA9B-0DF2-4477-93E1-2AA47FF9F155}" type="datetimeFigureOut">
              <a:rPr lang="it-IT" smtClean="0"/>
              <a:t>26/09/2023</a:t>
            </a:fld>
            <a:endParaRPr lang="it-IT"/>
          </a:p>
        </p:txBody>
      </p:sp>
      <p:sp>
        <p:nvSpPr>
          <p:cNvPr id="5" name="Segnaposto piè di pagina 4"/>
          <p:cNvSpPr>
            <a:spLocks noGrp="1" noEditPoints="1"/>
          </p:cNvSpPr>
          <p:nvPr>
            <p:ph type="ftr" sz="quarter" idx="11"/>
          </p:nvPr>
        </p:nvSpPr>
        <p:spPr/>
        <p:txBody>
          <a:bodyPr/>
          <a:lstStyle/>
          <a:p>
            <a:endParaRPr lang="it-IT"/>
          </a:p>
        </p:txBody>
      </p:sp>
      <p:sp>
        <p:nvSpPr>
          <p:cNvPr id="6" name="Segnaposto numero diapositiva 5"/>
          <p:cNvSpPr>
            <a:spLocks noGrp="1" noEditPoints="1"/>
          </p:cNvSpPr>
          <p:nvPr>
            <p:ph type="sldNum" sz="quarter" idx="12"/>
          </p:nvPr>
        </p:nvSpPr>
        <p:spPr/>
        <p:txBody>
          <a:bodyPr/>
          <a:lstStyle/>
          <a:p>
            <a:fld id="{911C161F-B071-476D-AD61-30A9D4D53509}" type="slidenum">
              <a:rPr lang="it-IT" smtClean="0"/>
              <a:t>‹#›</a:t>
            </a:fld>
            <a:endParaRPr lang="it-IT"/>
          </a:p>
        </p:txBody>
      </p:sp>
    </p:spTree>
  </p:cSld>
  <p:clrMapOvr>
    <a:masterClrMapping/>
  </p:clrMapOvr>
  <p:hf dt="0" sldNum="0" hdr="0" ftr="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noEditPoints="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p:cNvSpPr>
            <a:spLocks noGrp="1" noEditPoints="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noEditPoints="1"/>
          </p:cNvSpPr>
          <p:nvPr>
            <p:ph type="dt" sz="half" idx="10"/>
          </p:nvPr>
        </p:nvSpPr>
        <p:spPr/>
        <p:txBody>
          <a:bodyPr/>
          <a:lstStyle/>
          <a:p>
            <a:fld id="{3050FA9B-0DF2-4477-93E1-2AA47FF9F155}" type="datetimeFigureOut">
              <a:rPr lang="it-IT" smtClean="0"/>
              <a:t>26/09/2023</a:t>
            </a:fld>
            <a:endParaRPr lang="it-IT"/>
          </a:p>
        </p:txBody>
      </p:sp>
      <p:sp>
        <p:nvSpPr>
          <p:cNvPr id="5" name="Segnaposto piè di pagina 4"/>
          <p:cNvSpPr>
            <a:spLocks noGrp="1" noEditPoints="1"/>
          </p:cNvSpPr>
          <p:nvPr>
            <p:ph type="ftr" sz="quarter" idx="11"/>
          </p:nvPr>
        </p:nvSpPr>
        <p:spPr/>
        <p:txBody>
          <a:bodyPr/>
          <a:lstStyle/>
          <a:p>
            <a:endParaRPr lang="it-IT"/>
          </a:p>
        </p:txBody>
      </p:sp>
      <p:sp>
        <p:nvSpPr>
          <p:cNvPr id="6" name="Segnaposto numero diapositiva 5"/>
          <p:cNvSpPr>
            <a:spLocks noGrp="1" noEditPoints="1"/>
          </p:cNvSpPr>
          <p:nvPr>
            <p:ph type="sldNum" sz="quarter" idx="12"/>
          </p:nvPr>
        </p:nvSpPr>
        <p:spPr/>
        <p:txBody>
          <a:bodyPr/>
          <a:lstStyle/>
          <a:p>
            <a:fld id="{911C161F-B071-476D-AD61-30A9D4D53509}" type="slidenum">
              <a:rPr lang="it-IT" smtClean="0"/>
              <a:t>‹#›</a:t>
            </a:fld>
            <a:endParaRPr lang="it-IT"/>
          </a:p>
        </p:txBody>
      </p:sp>
    </p:spTree>
  </p:cSld>
  <p:clrMapOvr>
    <a:masterClrMapping/>
  </p:clrMapOvr>
  <p:hf dt="0" sldNum="0" hdr="0" ftr="0"/>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noEditPoints="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p:cNvSpPr>
            <a:spLocks noGrp="1" noEditPoints="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noEditPoints="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50FA9B-0DF2-4477-93E1-2AA47FF9F155}" type="datetimeFigureOut">
              <a:rPr lang="it-IT" smtClean="0"/>
              <a:t>26/09/2023</a:t>
            </a:fld>
            <a:endParaRPr lang="it-IT"/>
          </a:p>
        </p:txBody>
      </p:sp>
      <p:sp>
        <p:nvSpPr>
          <p:cNvPr id="5" name="Segnaposto piè di pagina 4"/>
          <p:cNvSpPr>
            <a:spLocks noGrp="1" noEditPoints="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noEditPoints="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1C161F-B071-476D-AD61-30A9D4D53509}" type="slidenum">
              <a:rPr lang="it-IT" smtClean="0"/>
              <a:t>‹#›</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sldNum="0"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panose="020B0604020202020204"/>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panose="020B0604020202020204"/>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panose="020B0604020202020204"/>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panose="020B0604020202020204"/>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panose="020B0604020202020204"/>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panose="020B060402020202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panose="020B060402020202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panose="020B060402020202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panose="020B0604020202020204"/>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7.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7.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7.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7.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7.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6.jpeg"/><Relationship Id="rId2" Type="http://schemas.openxmlformats.org/officeDocument/2006/relationships/slideLayout" Target="../slideLayouts/slideLayout7.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noEditPoints="1"/>
          </p:cNvSpPr>
          <p:nvPr>
            <p:ph type="ctrTitle"/>
          </p:nvPr>
        </p:nvSpPr>
        <p:spPr>
          <a:xfrm>
            <a:off x="1524000" y="1122363"/>
            <a:ext cx="9144000" cy="2479675"/>
          </a:xfrm>
        </p:spPr>
        <p:txBody>
          <a:bodyPr>
            <a:normAutofit fontScale="90000"/>
          </a:bodyPr>
          <a:lstStyle/>
          <a:p>
            <a:r>
              <a:rPr lang="it-IT" sz="5600" dirty="0"/>
              <a:t>Minimum </a:t>
            </a:r>
            <a:r>
              <a:rPr lang="it-IT" sz="5600" dirty="0" err="1"/>
              <a:t>wage</a:t>
            </a:r>
            <a:br>
              <a:rPr lang="it-IT" sz="5600" dirty="0"/>
            </a:br>
            <a:r>
              <a:rPr lang="it-IT" sz="5600" dirty="0"/>
              <a:t>in the </a:t>
            </a:r>
            <a:r>
              <a:rPr lang="it-IT" sz="5600" dirty="0" err="1"/>
              <a:t>European</a:t>
            </a:r>
            <a:r>
              <a:rPr lang="it-IT" sz="5600" dirty="0"/>
              <a:t> Union and </a:t>
            </a:r>
            <a:r>
              <a:rPr lang="it-IT" sz="5600" dirty="0" err="1"/>
              <a:t>Italy</a:t>
            </a:r>
            <a:br>
              <a:rPr lang="it-IT" sz="5600" dirty="0"/>
            </a:br>
            <a:r>
              <a:rPr lang="it-IT" sz="2200" dirty="0" err="1"/>
              <a:t>European</a:t>
            </a:r>
            <a:r>
              <a:rPr lang="it-IT" sz="2200" dirty="0"/>
              <a:t> </a:t>
            </a:r>
            <a:r>
              <a:rPr lang="it-IT" sz="2200" dirty="0" err="1"/>
              <a:t>Parliament</a:t>
            </a:r>
            <a:br>
              <a:rPr lang="it-IT" sz="2200" dirty="0"/>
            </a:br>
            <a:r>
              <a:rPr lang="it-IT" sz="2200" dirty="0" err="1"/>
              <a:t>Brussels</a:t>
            </a:r>
            <a:r>
              <a:rPr lang="it-IT" sz="2200" dirty="0"/>
              <a:t>, 26 </a:t>
            </a:r>
            <a:r>
              <a:rPr lang="it-IT" sz="2200" dirty="0" err="1"/>
              <a:t>September</a:t>
            </a:r>
            <a:r>
              <a:rPr lang="it-IT" sz="2200" dirty="0"/>
              <a:t> 2023</a:t>
            </a:r>
            <a:br>
              <a:rPr lang="it-IT" sz="2200" dirty="0"/>
            </a:br>
          </a:p>
        </p:txBody>
      </p:sp>
      <p:sp>
        <p:nvSpPr>
          <p:cNvPr id="3" name="Sottotitolo 2"/>
          <p:cNvSpPr>
            <a:spLocks noGrp="1" noEditPoints="1"/>
          </p:cNvSpPr>
          <p:nvPr>
            <p:ph type="subTitle" idx="1"/>
          </p:nvPr>
        </p:nvSpPr>
        <p:spPr>
          <a:xfrm>
            <a:off x="1524000" y="4292866"/>
            <a:ext cx="9144000" cy="1310980"/>
          </a:xfrm>
        </p:spPr>
        <p:txBody>
          <a:bodyPr>
            <a:normAutofit fontScale="77500" lnSpcReduction="20000"/>
          </a:bodyPr>
          <a:lstStyle/>
          <a:p>
            <a:r>
              <a:rPr lang="it-IT" dirty="0"/>
              <a:t>A </a:t>
            </a:r>
            <a:r>
              <a:rPr lang="en-US" dirty="0" err="1"/>
              <a:t>useful </a:t>
            </a:r>
            <a:r>
              <a:rPr lang="it-IT" dirty="0" err="1"/>
              <a:t>but</a:t>
            </a:r>
            <a:r>
              <a:rPr lang="it-IT" dirty="0"/>
              <a:t> </a:t>
            </a:r>
            <a:r>
              <a:rPr lang="it-IT" dirty="0" err="1"/>
              <a:t>insufficient</a:t>
            </a:r>
            <a:r>
              <a:rPr lang="it-IT" dirty="0"/>
              <a:t> </a:t>
            </a:r>
            <a:r>
              <a:rPr lang="it-IT" dirty="0" err="1"/>
              <a:t>shield</a:t>
            </a:r>
            <a:r>
              <a:rPr lang="it-IT" dirty="0"/>
              <a:t> </a:t>
            </a:r>
          </a:p>
          <a:p>
            <a:r>
              <a:rPr lang="it-IT" dirty="0" err="1"/>
              <a:t>against</a:t>
            </a:r>
            <a:r>
              <a:rPr lang="it-IT" dirty="0"/>
              <a:t> </a:t>
            </a:r>
            <a:r>
              <a:rPr lang="it-IT" dirty="0" err="1"/>
              <a:t>internal</a:t>
            </a:r>
            <a:r>
              <a:rPr lang="it-IT" dirty="0"/>
              <a:t> and </a:t>
            </a:r>
            <a:r>
              <a:rPr lang="it-IT" dirty="0" err="1"/>
              <a:t>external</a:t>
            </a:r>
            <a:r>
              <a:rPr lang="it-IT" dirty="0"/>
              <a:t> </a:t>
            </a:r>
            <a:r>
              <a:rPr lang="it-IT" dirty="0" err="1"/>
              <a:t>unfair</a:t>
            </a:r>
            <a:r>
              <a:rPr lang="it-IT" dirty="0"/>
              <a:t> </a:t>
            </a:r>
            <a:r>
              <a:rPr lang="it-IT" dirty="0" err="1"/>
              <a:t>competion</a:t>
            </a:r>
            <a:endParaRPr lang="it-IT" dirty="0"/>
          </a:p>
          <a:p>
            <a:endParaRPr lang="it-IT" dirty="0"/>
          </a:p>
          <a:p>
            <a:r>
              <a:rPr lang="it-IT" dirty="0"/>
              <a:t>Stefano Fassina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noEditPoints="1"/>
          </p:cNvSpPr>
          <p:nvPr>
            <p:ph type="title"/>
          </p:nvPr>
        </p:nvSpPr>
        <p:spPr/>
        <p:txBody>
          <a:bodyPr>
            <a:normAutofit/>
          </a:bodyPr>
          <a:lstStyle/>
          <a:p>
            <a:r>
              <a:rPr lang="it-IT" sz="3600" b="1" dirty="0" err="1">
                <a:latin typeface="+mn-lt"/>
              </a:rPr>
              <a:t>Objectives</a:t>
            </a:r>
            <a:endParaRPr lang="it-IT" sz="3600" b="1" dirty="0">
              <a:latin typeface="+mn-lt"/>
            </a:endParaRPr>
          </a:p>
        </p:txBody>
      </p:sp>
      <p:sp>
        <p:nvSpPr>
          <p:cNvPr id="3" name="Segnaposto contenuto 2"/>
          <p:cNvSpPr>
            <a:spLocks noGrp="1" noEditPoints="1"/>
          </p:cNvSpPr>
          <p:nvPr>
            <p:ph idx="1"/>
          </p:nvPr>
        </p:nvSpPr>
        <p:spPr/>
        <p:txBody>
          <a:bodyPr>
            <a:normAutofit/>
          </a:bodyPr>
          <a:lstStyle/>
          <a:p>
            <a:r>
              <a:rPr lang="en-US" b="0" i="0" dirty="0">
                <a:solidFill>
                  <a:srgbClr val="333333"/>
                </a:solidFill>
                <a:effectLst/>
              </a:rPr>
              <a:t>In November 2017, the European Parliament, the Council and the Commission proclaimed the European Pillar of Social Rights to deliver on Europe’s promise of “prosperity, progress and convergence, and make social Europe a reality for all”;</a:t>
            </a:r>
          </a:p>
          <a:p>
            <a:r>
              <a:rPr lang="en-US" i="0" dirty="0">
                <a:solidFill>
                  <a:srgbClr val="404040"/>
                </a:solidFill>
                <a:effectLst/>
              </a:rPr>
              <a:t>When set at adequate levels, minimum wages ensure a </a:t>
            </a:r>
            <a:r>
              <a:rPr lang="en-US" i="0" u="sng" dirty="0">
                <a:solidFill>
                  <a:srgbClr val="404040"/>
                </a:solidFill>
                <a:effectLst/>
              </a:rPr>
              <a:t>decent living</a:t>
            </a:r>
            <a:r>
              <a:rPr lang="en-US" i="0" dirty="0">
                <a:solidFill>
                  <a:srgbClr val="404040"/>
                </a:solidFill>
                <a:effectLst/>
              </a:rPr>
              <a:t> for workers, help </a:t>
            </a:r>
            <a:r>
              <a:rPr lang="en-US" i="0" u="sng" dirty="0">
                <a:solidFill>
                  <a:srgbClr val="404040"/>
                </a:solidFill>
                <a:effectLst/>
              </a:rPr>
              <a:t>sustain domestic demand</a:t>
            </a:r>
            <a:r>
              <a:rPr lang="en-US" i="0" dirty="0">
                <a:solidFill>
                  <a:srgbClr val="404040"/>
                </a:solidFill>
                <a:effectLst/>
              </a:rPr>
              <a:t>, strengthen incentives to work, and </a:t>
            </a:r>
            <a:r>
              <a:rPr lang="en-US" i="0" u="sng" dirty="0">
                <a:solidFill>
                  <a:srgbClr val="404040"/>
                </a:solidFill>
                <a:effectLst/>
              </a:rPr>
              <a:t>reduce in-work poverty and wage inequality</a:t>
            </a:r>
            <a:r>
              <a:rPr lang="en-US" i="0" dirty="0">
                <a:solidFill>
                  <a:srgbClr val="404040"/>
                </a:solidFill>
                <a:effectLst/>
              </a:rPr>
              <a:t>. </a:t>
            </a:r>
          </a:p>
          <a:p>
            <a:r>
              <a:rPr lang="en-US" i="0" dirty="0">
                <a:solidFill>
                  <a:srgbClr val="404040"/>
                </a:solidFill>
                <a:effectLst/>
              </a:rPr>
              <a:t>Since more women than men earn the minimum wage, minimum wages also help </a:t>
            </a:r>
            <a:r>
              <a:rPr lang="en-US" i="0" u="sng" dirty="0">
                <a:solidFill>
                  <a:srgbClr val="404040"/>
                </a:solidFill>
                <a:effectLst/>
              </a:rPr>
              <a:t>reduce the gender pay gap</a:t>
            </a:r>
            <a:r>
              <a:rPr lang="en-US" i="0" dirty="0">
                <a:solidFill>
                  <a:srgbClr val="404040"/>
                </a:solidFill>
                <a:effectLst/>
              </a:rPr>
              <a:t>;</a:t>
            </a:r>
          </a:p>
          <a:p>
            <a:r>
              <a:rPr lang="en-US" i="0" dirty="0">
                <a:solidFill>
                  <a:srgbClr val="404040"/>
                </a:solidFill>
                <a:effectLst/>
              </a:rPr>
              <a:t>No crowding out wages set by collective bargaining.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noEditPoints="1"/>
          </p:cNvSpPr>
          <p:nvPr>
            <p:ph type="title"/>
          </p:nvPr>
        </p:nvSpPr>
        <p:spPr/>
        <p:txBody>
          <a:bodyPr>
            <a:normAutofit/>
          </a:bodyPr>
          <a:lstStyle/>
          <a:p>
            <a:pPr algn="l"/>
            <a:r>
              <a:rPr lang="it-IT" sz="3600" b="1" dirty="0" err="1">
                <a:latin typeface="+mn-lt"/>
              </a:rPr>
              <a:t>Definitions</a:t>
            </a:r>
            <a:r>
              <a:rPr lang="it-IT" sz="3600" b="1" dirty="0">
                <a:latin typeface="+mn-lt"/>
              </a:rPr>
              <a:t> </a:t>
            </a:r>
            <a:r>
              <a:rPr lang="it-IT" sz="3600" dirty="0">
                <a:latin typeface="+mn-lt"/>
              </a:rPr>
              <a:t>(Directive </a:t>
            </a:r>
            <a:r>
              <a:rPr lang="it-IT" sz="3600" i="0" u="none" strike="noStrike" baseline="0" dirty="0">
                <a:solidFill>
                  <a:srgbClr val="000000"/>
                </a:solidFill>
                <a:latin typeface="+mn-lt"/>
              </a:rPr>
              <a:t>EU 2022/2041) </a:t>
            </a:r>
            <a:endParaRPr lang="it-IT" sz="3600" dirty="0">
              <a:latin typeface="+mn-lt"/>
            </a:endParaRPr>
          </a:p>
        </p:txBody>
      </p:sp>
      <p:sp>
        <p:nvSpPr>
          <p:cNvPr id="3" name="Segnaposto contenuto 2"/>
          <p:cNvSpPr>
            <a:spLocks noGrp="1" noEditPoints="1"/>
          </p:cNvSpPr>
          <p:nvPr>
            <p:ph idx="1"/>
          </p:nvPr>
        </p:nvSpPr>
        <p:spPr>
          <a:xfrm>
            <a:off x="838200" y="1233182"/>
            <a:ext cx="10515600" cy="5536734"/>
          </a:xfrm>
        </p:spPr>
        <p:txBody>
          <a:bodyPr>
            <a:normAutofit fontScale="47500" lnSpcReduction="20000"/>
          </a:bodyPr>
          <a:lstStyle/>
          <a:p>
            <a:pPr marL="0" indent="0">
              <a:buNone/>
            </a:pPr>
            <a:endParaRPr lang="it-IT" sz="1800" b="0" i="0" u="none" strike="noStrike" baseline="0" dirty="0">
              <a:solidFill>
                <a:srgbClr val="000000"/>
              </a:solidFill>
              <a:latin typeface="EUAlbertina"/>
            </a:endParaRPr>
          </a:p>
          <a:p>
            <a:r>
              <a:rPr lang="en-US" sz="5900" b="0" i="0" u="none" strike="noStrike" baseline="0" dirty="0">
                <a:solidFill>
                  <a:srgbClr val="000000"/>
                </a:solidFill>
                <a:latin typeface="Calibri" pitchFamily="34" charset="0" panose="020F0502020204030204"/>
                <a:cs typeface="Calibri" pitchFamily="34" charset="0" panose="020F0502020204030204"/>
              </a:rPr>
              <a:t>‘minimum wage’ means the minimum remuneration set by law or collective agreements that an employer, including in the public sector, is required to pay to workers for the work performed during a given period;</a:t>
            </a:r>
            <a:endParaRPr lang="it-IT" sz="5900" b="0" i="0" u="none" strike="noStrike" baseline="0" dirty="0">
              <a:solidFill>
                <a:srgbClr val="000000"/>
              </a:solidFill>
              <a:latin typeface="Calibri" pitchFamily="34" charset="0" panose="020F0502020204030204"/>
              <a:cs typeface="Calibri" pitchFamily="34" charset="0" panose="020F0502020204030204"/>
            </a:endParaRPr>
          </a:p>
          <a:p>
            <a:pPr marL="0" indent="0">
              <a:buNone/>
            </a:pPr>
            <a:endParaRPr lang="it-IT" sz="5900" b="0" i="0" u="none" strike="noStrike" baseline="0" dirty="0">
              <a:solidFill>
                <a:srgbClr val="000000"/>
              </a:solidFill>
              <a:latin typeface="Calibri" pitchFamily="34" charset="0" panose="020F0502020204030204"/>
              <a:cs typeface="Calibri" pitchFamily="34" charset="0" panose="020F0502020204030204"/>
            </a:endParaRPr>
          </a:p>
          <a:p>
            <a:r>
              <a:rPr lang="en-US" sz="5900" b="0" i="0" u="none" strike="noStrike" baseline="0" dirty="0">
                <a:solidFill>
                  <a:srgbClr val="000000"/>
                </a:solidFill>
                <a:latin typeface="Calibri" pitchFamily="34" charset="0" panose="020F0502020204030204"/>
                <a:cs typeface="Calibri" pitchFamily="34" charset="0" panose="020F0502020204030204"/>
              </a:rPr>
              <a:t>‘statutory minimum wage’ means a minimum wage set by law, with the exclusion of minimum wages set by collective agreements that have been declared universally applicable without any discretion of the declaring authority as to the content of the applicable provisions;</a:t>
            </a:r>
          </a:p>
          <a:p>
            <a:endParaRPr lang="it-IT" sz="5900" b="0" i="0" u="none" strike="noStrike" baseline="0" dirty="0">
              <a:solidFill>
                <a:srgbClr val="000000"/>
              </a:solidFill>
              <a:latin typeface="Calibri" pitchFamily="34" charset="0" panose="020F0502020204030204"/>
              <a:cs typeface="Calibri" pitchFamily="34" charset="0" panose="020F0502020204030204"/>
            </a:endParaRPr>
          </a:p>
          <a:p>
            <a:r>
              <a:rPr lang="en-US" sz="5900" b="0" i="0" u="none" strike="noStrike" baseline="0" dirty="0">
                <a:solidFill>
                  <a:srgbClr val="000000"/>
                </a:solidFill>
                <a:latin typeface="Calibri" pitchFamily="34" charset="0" panose="020F0502020204030204"/>
                <a:cs typeface="Calibri" pitchFamily="34" charset="0" panose="020F0502020204030204"/>
              </a:rPr>
              <a:t>Member States shall use indicative reference values commonly used at international level such as 60 % of the gross median wage and 50 % of the gross average wage, and/or indicative reference values used at national level.</a:t>
            </a:r>
            <a:endParaRPr lang="it-IT" sz="5900" dirty="0">
              <a:latin typeface="Calibri" pitchFamily="34" charset="0" panose="020F0502020204030204"/>
              <a:cs typeface="Calibri" pitchFamily="34" charset="0" panose="020F0502020204030204"/>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descr="Immagine che contiene testo, schermata, linea, Parallelo&#10;&#10;Descrizione generata automaticamente"/>
          <p:cNvPicPr>
            <a:picLocks noChangeAspect="1"/>
          </p:cNvPicPr>
          <p:nvPr/>
        </p:nvPicPr>
        <p:blipFill>
          <a:blip r:embed="rId1"/>
          <a:srcRect/>
          <a:stretch>
            <a:fillRect/>
          </a:stretch>
        </p:blipFill>
        <p:spPr>
          <a:xfrm>
            <a:off x="2242687" y="0"/>
            <a:ext cx="7652084" cy="684079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1"/>
          <a:srcRect/>
          <a:stretch>
            <a:fillRect/>
          </a:stretch>
        </p:blipFill>
        <p:spPr bwMode="auto">
          <a:xfrm>
            <a:off x="1149350" y="0"/>
            <a:ext cx="9893300" cy="685800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1"/>
          <a:srcRect/>
          <a:stretch>
            <a:fillRect/>
          </a:stretch>
        </p:blipFill>
        <p:spPr bwMode="auto">
          <a:xfrm>
            <a:off x="628650" y="0"/>
            <a:ext cx="10934700" cy="685800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1"/>
          <a:srcRect/>
          <a:stretch>
            <a:fillRect/>
          </a:stretch>
        </p:blipFill>
        <p:spPr bwMode="auto">
          <a:xfrm>
            <a:off x="481013" y="0"/>
            <a:ext cx="11229975" cy="68580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1"/>
          <a:srcRect/>
          <a:stretch>
            <a:fillRect/>
          </a:stretch>
        </p:blipFill>
        <p:spPr bwMode="auto">
          <a:xfrm>
            <a:off x="1681163" y="0"/>
            <a:ext cx="8828087" cy="685800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MAP: Hourly labour costs in euros, 2021, whole economy (enterprises with 10 or more employees)"/>
          <p:cNvPicPr>
            <a:picLocks noChangeAspect="1" noChangeArrowheads="1"/>
          </p:cNvPicPr>
          <p:nvPr/>
        </p:nvPicPr>
        <p:blipFill>
          <a:blip r:embed="rId1"/>
          <a:srcRect/>
          <a:stretch>
            <a:fillRect/>
          </a:stretch>
        </p:blipFill>
        <p:spPr bwMode="auto">
          <a:xfrm>
            <a:off x="2668588" y="0"/>
            <a:ext cx="6854825" cy="685800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noEditPoints="1"/>
          </p:cNvSpPr>
          <p:nvPr>
            <p:ph type="title"/>
          </p:nvPr>
        </p:nvSpPr>
        <p:spPr/>
        <p:txBody>
          <a:bodyPr>
            <a:normAutofit/>
          </a:bodyPr>
          <a:lstStyle/>
          <a:p>
            <a:r>
              <a:rPr lang="it-IT" sz="3600" b="1" dirty="0" err="1">
                <a:latin typeface="+mn-lt"/>
              </a:rPr>
              <a:t>Comments</a:t>
            </a:r>
            <a:endParaRPr lang="it-IT" sz="3600" b="1" dirty="0">
              <a:latin typeface="+mn-lt"/>
            </a:endParaRPr>
          </a:p>
        </p:txBody>
      </p:sp>
      <p:sp>
        <p:nvSpPr>
          <p:cNvPr id="3" name="Segnaposto contenuto 2"/>
          <p:cNvSpPr>
            <a:spLocks noGrp="1" noEditPoints="1"/>
          </p:cNvSpPr>
          <p:nvPr>
            <p:ph idx="1"/>
          </p:nvPr>
        </p:nvSpPr>
        <p:spPr>
          <a:xfrm>
            <a:off x="838200" y="1283515"/>
            <a:ext cx="10515600" cy="4893447"/>
          </a:xfrm>
        </p:spPr>
        <p:txBody>
          <a:bodyPr>
            <a:normAutofit fontScale="85000" lnSpcReduction="20000"/>
          </a:bodyPr>
          <a:lstStyle/>
          <a:p>
            <a:r>
              <a:rPr lang="it-IT" sz="3300" dirty="0"/>
              <a:t>22 </a:t>
            </a:r>
            <a:r>
              <a:rPr lang="it-IT" sz="3300" dirty="0" err="1"/>
              <a:t>member</a:t>
            </a:r>
            <a:r>
              <a:rPr lang="it-IT" sz="3300" dirty="0"/>
              <a:t> States and </a:t>
            </a:r>
            <a:r>
              <a:rPr lang="it-IT" sz="3300" dirty="0" err="1"/>
              <a:t>all</a:t>
            </a:r>
            <a:r>
              <a:rPr lang="it-IT" sz="3300" dirty="0"/>
              <a:t> the low </a:t>
            </a:r>
            <a:r>
              <a:rPr lang="it-IT" sz="3300" dirty="0" err="1"/>
              <a:t>wage</a:t>
            </a:r>
            <a:r>
              <a:rPr lang="it-IT" sz="3300" dirty="0"/>
              <a:t> </a:t>
            </a:r>
            <a:r>
              <a:rPr lang="it-IT" sz="3300" dirty="0" err="1"/>
              <a:t>member</a:t>
            </a:r>
            <a:r>
              <a:rPr lang="it-IT" sz="3300" dirty="0"/>
              <a:t> States </a:t>
            </a:r>
            <a:r>
              <a:rPr lang="it-IT" sz="3300" dirty="0" err="1"/>
              <a:t>already</a:t>
            </a:r>
            <a:r>
              <a:rPr lang="it-IT" sz="3300" dirty="0"/>
              <a:t> </a:t>
            </a:r>
            <a:r>
              <a:rPr lang="it-IT" sz="3300" dirty="0" err="1"/>
              <a:t>had</a:t>
            </a:r>
            <a:r>
              <a:rPr lang="it-IT" sz="3300" dirty="0"/>
              <a:t> the minimum </a:t>
            </a:r>
            <a:r>
              <a:rPr lang="it-IT" sz="3300" dirty="0" err="1"/>
              <a:t>wage</a:t>
            </a:r>
            <a:r>
              <a:rPr lang="it-IT" sz="3300" dirty="0"/>
              <a:t> </a:t>
            </a:r>
            <a:r>
              <a:rPr lang="it-IT" sz="3300" dirty="0" err="1"/>
              <a:t>when</a:t>
            </a:r>
            <a:r>
              <a:rPr lang="it-IT" sz="3300" dirty="0"/>
              <a:t> the EU </a:t>
            </a:r>
            <a:r>
              <a:rPr lang="it-IT" sz="3300" dirty="0" err="1"/>
              <a:t>Direcitve</a:t>
            </a:r>
            <a:r>
              <a:rPr lang="it-IT" sz="3300" dirty="0"/>
              <a:t> </a:t>
            </a:r>
            <a:r>
              <a:rPr lang="it-IT" sz="3300" dirty="0" err="1"/>
              <a:t>was</a:t>
            </a:r>
            <a:r>
              <a:rPr lang="it-IT" sz="3300" dirty="0"/>
              <a:t> </a:t>
            </a:r>
            <a:r>
              <a:rPr lang="it-IT" sz="3300" dirty="0" err="1"/>
              <a:t>agreed</a:t>
            </a:r>
            <a:r>
              <a:rPr lang="it-IT" sz="3300" dirty="0"/>
              <a:t> (no minimum </a:t>
            </a:r>
            <a:r>
              <a:rPr lang="it-IT" sz="3300" dirty="0" err="1"/>
              <a:t>wage</a:t>
            </a:r>
            <a:r>
              <a:rPr lang="it-IT" sz="3300" dirty="0"/>
              <a:t>: Austria, </a:t>
            </a:r>
            <a:r>
              <a:rPr lang="it-IT" sz="3300" dirty="0" err="1"/>
              <a:t>Denmark</a:t>
            </a:r>
            <a:r>
              <a:rPr lang="it-IT" sz="3300" dirty="0"/>
              <a:t>, </a:t>
            </a:r>
            <a:r>
              <a:rPr lang="it-IT" sz="3300" dirty="0" err="1"/>
              <a:t>Finland</a:t>
            </a:r>
            <a:r>
              <a:rPr lang="it-IT" sz="3300" dirty="0"/>
              <a:t>, </a:t>
            </a:r>
            <a:r>
              <a:rPr lang="it-IT" sz="3300" dirty="0" err="1"/>
              <a:t>Italy</a:t>
            </a:r>
            <a:r>
              <a:rPr lang="it-IT" sz="3300" dirty="0"/>
              <a:t> and </a:t>
            </a:r>
            <a:r>
              <a:rPr lang="it-IT" sz="3300" dirty="0" err="1"/>
              <a:t>Sweden</a:t>
            </a:r>
            <a:r>
              <a:rPr lang="it-IT" sz="3300" dirty="0"/>
              <a:t>);</a:t>
            </a:r>
          </a:p>
          <a:p>
            <a:pPr marL="0" indent="0">
              <a:buNone/>
            </a:pPr>
            <a:endParaRPr lang="it-IT" sz="3300" dirty="0"/>
          </a:p>
          <a:p>
            <a:r>
              <a:rPr lang="it-IT" sz="3300" dirty="0"/>
              <a:t>The </a:t>
            </a:r>
            <a:r>
              <a:rPr lang="it-IT" sz="3300" dirty="0" err="1"/>
              <a:t>pre-existing</a:t>
            </a:r>
            <a:r>
              <a:rPr lang="it-IT" sz="3300" dirty="0"/>
              <a:t> (</a:t>
            </a:r>
            <a:r>
              <a:rPr lang="it-IT" sz="3300" dirty="0" err="1"/>
              <a:t>gross</a:t>
            </a:r>
            <a:r>
              <a:rPr lang="it-IT" sz="3300" dirty="0"/>
              <a:t>) minimum </a:t>
            </a:r>
            <a:r>
              <a:rPr lang="it-IT" sz="3300" dirty="0" err="1"/>
              <a:t>wage</a:t>
            </a:r>
            <a:r>
              <a:rPr lang="it-IT" sz="3300" dirty="0"/>
              <a:t> </a:t>
            </a:r>
            <a:r>
              <a:rPr lang="it-IT" sz="3300" dirty="0" err="1"/>
              <a:t>is</a:t>
            </a:r>
            <a:r>
              <a:rPr lang="it-IT" sz="3300" dirty="0"/>
              <a:t> </a:t>
            </a:r>
            <a:r>
              <a:rPr lang="it-IT" sz="3300" dirty="0" err="1"/>
              <a:t>about</a:t>
            </a:r>
            <a:r>
              <a:rPr lang="it-IT" sz="3300" dirty="0"/>
              <a:t> 50% of </a:t>
            </a:r>
            <a:r>
              <a:rPr lang="it-IT" sz="3300" dirty="0" err="1"/>
              <a:t>median</a:t>
            </a:r>
            <a:r>
              <a:rPr lang="it-IT" sz="3300" dirty="0"/>
              <a:t> (</a:t>
            </a:r>
            <a:r>
              <a:rPr lang="it-IT" sz="3300" dirty="0" err="1"/>
              <a:t>gross</a:t>
            </a:r>
            <a:r>
              <a:rPr lang="it-IT" sz="3300" dirty="0"/>
              <a:t>) </a:t>
            </a:r>
            <a:r>
              <a:rPr lang="it-IT" sz="3300" dirty="0" err="1"/>
              <a:t>earnings</a:t>
            </a:r>
            <a:r>
              <a:rPr lang="it-IT" sz="3300" dirty="0"/>
              <a:t> in </a:t>
            </a:r>
            <a:r>
              <a:rPr lang="it-IT" sz="3300" dirty="0" err="1"/>
              <a:t>each</a:t>
            </a:r>
            <a:r>
              <a:rPr lang="it-IT" sz="3300" dirty="0"/>
              <a:t> </a:t>
            </a:r>
            <a:r>
              <a:rPr lang="it-IT" sz="3300" dirty="0" err="1"/>
              <a:t>member</a:t>
            </a:r>
            <a:r>
              <a:rPr lang="it-IT" sz="3300" dirty="0"/>
              <a:t> State: on a </a:t>
            </a:r>
            <a:r>
              <a:rPr lang="it-IT" sz="3300" dirty="0" err="1"/>
              <a:t>monthly</a:t>
            </a:r>
            <a:r>
              <a:rPr lang="it-IT" sz="3300" dirty="0"/>
              <a:t> </a:t>
            </a:r>
            <a:r>
              <a:rPr lang="it-IT" sz="3300" dirty="0" err="1"/>
              <a:t>basis</a:t>
            </a:r>
            <a:r>
              <a:rPr lang="it-IT" sz="3300" dirty="0"/>
              <a:t> (</a:t>
            </a:r>
            <a:r>
              <a:rPr lang="it-IT" sz="3300" dirty="0" err="1"/>
              <a:t>euros</a:t>
            </a:r>
            <a:r>
              <a:rPr lang="it-IT" sz="3300" dirty="0"/>
              <a:t>), from 2500 in Lux to 400 in Bulgaria;  </a:t>
            </a:r>
          </a:p>
          <a:p>
            <a:pPr marL="0" indent="0">
              <a:buNone/>
            </a:pPr>
            <a:endParaRPr lang="it-IT" sz="3300" dirty="0"/>
          </a:p>
          <a:p>
            <a:r>
              <a:rPr lang="it-IT" sz="3300" dirty="0"/>
              <a:t>The </a:t>
            </a:r>
            <a:r>
              <a:rPr lang="it-IT" sz="3300" dirty="0" err="1"/>
              <a:t>existing</a:t>
            </a:r>
            <a:r>
              <a:rPr lang="it-IT" sz="3300" dirty="0"/>
              <a:t> minimum </a:t>
            </a:r>
            <a:r>
              <a:rPr lang="it-IT" sz="3300" dirty="0" err="1"/>
              <a:t>wage</a:t>
            </a:r>
            <a:r>
              <a:rPr lang="it-IT" sz="3300" dirty="0"/>
              <a:t> </a:t>
            </a:r>
            <a:r>
              <a:rPr lang="it-IT" sz="3300" dirty="0" err="1"/>
              <a:t>solutions</a:t>
            </a:r>
            <a:r>
              <a:rPr lang="it-IT" sz="3300" dirty="0"/>
              <a:t> are </a:t>
            </a:r>
            <a:r>
              <a:rPr lang="it-IT" sz="3300" dirty="0" err="1"/>
              <a:t>coherent</a:t>
            </a:r>
            <a:r>
              <a:rPr lang="it-IT" sz="3300" dirty="0"/>
              <a:t> with the EU Directive : i.e., «</a:t>
            </a:r>
            <a:r>
              <a:rPr lang="it-IT" sz="3300" dirty="0" err="1"/>
              <a:t>adequate</a:t>
            </a:r>
            <a:r>
              <a:rPr lang="it-IT" sz="3300" dirty="0"/>
              <a:t>»;</a:t>
            </a:r>
          </a:p>
          <a:p>
            <a:pPr marL="0" indent="0">
              <a:buNone/>
            </a:pPr>
            <a:endParaRPr lang="it-IT" sz="3300" dirty="0"/>
          </a:p>
          <a:p>
            <a:r>
              <a:rPr lang="it-IT" sz="3300" dirty="0" err="1"/>
              <a:t>These</a:t>
            </a:r>
            <a:r>
              <a:rPr lang="it-IT" sz="3300" dirty="0"/>
              <a:t> data </a:t>
            </a:r>
            <a:r>
              <a:rPr lang="it-IT" sz="3300" dirty="0" err="1"/>
              <a:t>underline</a:t>
            </a:r>
            <a:r>
              <a:rPr lang="it-IT" sz="3300" dirty="0"/>
              <a:t> the </a:t>
            </a:r>
            <a:r>
              <a:rPr lang="it-IT" sz="3300" dirty="0" err="1"/>
              <a:t>dramatic</a:t>
            </a:r>
            <a:r>
              <a:rPr lang="it-IT" sz="3300" dirty="0"/>
              <a:t> and </a:t>
            </a:r>
            <a:r>
              <a:rPr lang="it-IT" sz="3300" dirty="0" err="1"/>
              <a:t>unchallenged</a:t>
            </a:r>
            <a:r>
              <a:rPr lang="it-IT" sz="3300" dirty="0"/>
              <a:t> </a:t>
            </a:r>
            <a:r>
              <a:rPr lang="it-IT" sz="3300" dirty="0" err="1"/>
              <a:t>differences</a:t>
            </a:r>
            <a:r>
              <a:rPr lang="it-IT" sz="3300" dirty="0"/>
              <a:t> of labour cost in the </a:t>
            </a:r>
            <a:r>
              <a:rPr lang="it-IT" sz="3300" dirty="0" err="1"/>
              <a:t>european</a:t>
            </a:r>
            <a:r>
              <a:rPr lang="it-IT" sz="3300" dirty="0"/>
              <a:t> single market.</a:t>
            </a:r>
          </a:p>
          <a:p>
            <a:endParaRPr lang="it-IT" dirty="0"/>
          </a:p>
        </p:txBody>
      </p:sp>
      <p:sp>
        <p:nvSpPr>
          <p:cNvPr id="4" name="Rectangle 1"/>
          <p:cNvSpPr>
            <a:spLocks noChangeArrowheads="1"/>
          </p:cNvSpPr>
          <p:nvPr/>
        </p:nvSpPr>
        <p:spPr bwMode="auto">
          <a:xfrm>
            <a:off x="0" y="-230832"/>
            <a:ext cx="253596" cy="461665"/>
          </a:xfrm>
          <a:prstGeom prst="rect">
            <a:avLst/>
          </a:prstGeom>
          <a:noFill/>
          <a:ln>
            <a:noFill/>
          </a:ln>
          <a:effectLst/>
        </p:spPr>
        <p:txBody>
          <a:bodyPr vert="horz" wrap="none" lIns="91440" tIns="45720" rIns="91440" bIns="45720" anchor="ctr">
            <a:prstTxWarp prst="textNoShape">
              <a:avLst/>
            </a:prstTxWarp>
            <a:spAutoFit/>
          </a:bodyPr>
          <a:lstStyle/>
          <a:p>
            <a:pPr marL="0" marR="0" indent="0" algn="l" defTabSz="914400" rtl="0" eaLnBrk="0" fontAlgn="base" latinLnBrk="0" hangingPunct="0">
              <a:lnSpc>
                <a:spcPct val="100000"/>
              </a:lnSpc>
              <a:spcBef>
                <a:spcPct val="0"/>
              </a:spcBef>
              <a:spcAft>
                <a:spcPct val="0"/>
              </a:spcAft>
              <a:buSzPct val="100000"/>
              <a:buFontTx/>
              <a:buNone/>
            </a:pPr>
            <a:r>
              <a:rPr kumimoji="0" lang="it-IT" altLang="it-IT" sz="2400" b="0" i="0" u="none" strike="noStrike" cap="none" baseline="0" dirty="0">
                <a:ln>
                  <a:noFill/>
                </a:ln>
                <a:solidFill>
                  <a:schemeClr val="tx1"/>
                </a:solidFill>
                <a:effectLst/>
                <a:latin typeface="Calibri" pitchFamily="34" charset="0" panose="020F0502020204030204"/>
                <a:ea typeface="+mn-ea"/>
                <a:cs typeface="+mn-cs"/>
              </a:rPr>
              <a:t> </a:t>
            </a:r>
            <a:endParaRPr kumimoji="0" lang="it-IT" altLang="it-IT" sz="1800" b="0" i="0" u="none" strike="noStrike" cap="none" baseline="0" dirty="0">
              <a:ln>
                <a:noFill/>
              </a:ln>
              <a:solidFill>
                <a:schemeClr val="tx1"/>
              </a:solidFill>
              <a:effectLst/>
              <a:latin typeface="Arial" pitchFamily="34" charset="0" panose="020B0604020202020204"/>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noEditPoints="1"/>
          </p:cNvSpPr>
          <p:nvPr>
            <p:ph type="title"/>
          </p:nvPr>
        </p:nvSpPr>
        <p:spPr/>
        <p:txBody>
          <a:bodyPr>
            <a:normAutofit/>
          </a:bodyPr>
          <a:lstStyle/>
          <a:p>
            <a:r>
              <a:rPr lang="it-IT" sz="3600" b="1" dirty="0" err="1">
                <a:latin typeface="+mn-lt"/>
              </a:rPr>
              <a:t>Italy</a:t>
            </a:r>
            <a:endParaRPr lang="it-IT" sz="3600" b="1" dirty="0">
              <a:latin typeface="+mn-lt"/>
            </a:endParaRPr>
          </a:p>
        </p:txBody>
      </p:sp>
      <p:sp>
        <p:nvSpPr>
          <p:cNvPr id="3" name="Segnaposto contenuto 2"/>
          <p:cNvSpPr>
            <a:spLocks noGrp="1" noEditPoints="1"/>
          </p:cNvSpPr>
          <p:nvPr>
            <p:ph idx="1"/>
          </p:nvPr>
        </p:nvSpPr>
        <p:spPr/>
        <p:txBody>
          <a:bodyPr/>
          <a:lstStyle/>
          <a:p>
            <a:r>
              <a:rPr lang="it-IT" dirty="0"/>
              <a:t>For </a:t>
            </a:r>
            <a:r>
              <a:rPr lang="it-IT" dirty="0" err="1"/>
              <a:t>Italy</a:t>
            </a:r>
            <a:r>
              <a:rPr lang="it-IT" dirty="0"/>
              <a:t>, the Directive supports the </a:t>
            </a:r>
            <a:r>
              <a:rPr lang="it-IT" dirty="0" err="1"/>
              <a:t>political</a:t>
            </a:r>
            <a:r>
              <a:rPr lang="it-IT" dirty="0"/>
              <a:t> parties and trade </a:t>
            </a:r>
            <a:r>
              <a:rPr lang="it-IT" dirty="0" err="1"/>
              <a:t>unions</a:t>
            </a:r>
            <a:r>
              <a:rPr lang="it-IT" dirty="0"/>
              <a:t> (</a:t>
            </a:r>
            <a:r>
              <a:rPr lang="it-IT" dirty="0" err="1"/>
              <a:t>basically</a:t>
            </a:r>
            <a:r>
              <a:rPr lang="it-IT" dirty="0"/>
              <a:t> </a:t>
            </a:r>
            <a:r>
              <a:rPr lang="it-IT" dirty="0" err="1"/>
              <a:t>all</a:t>
            </a:r>
            <a:r>
              <a:rPr lang="it-IT" dirty="0"/>
              <a:t>, </a:t>
            </a:r>
            <a:r>
              <a:rPr lang="it-IT" dirty="0" err="1"/>
              <a:t>except</a:t>
            </a:r>
            <a:r>
              <a:rPr lang="it-IT" dirty="0"/>
              <a:t> Cisl) </a:t>
            </a:r>
            <a:r>
              <a:rPr lang="it-IT" dirty="0" err="1"/>
              <a:t>campaigning</a:t>
            </a:r>
            <a:r>
              <a:rPr lang="it-IT" dirty="0"/>
              <a:t> for </a:t>
            </a:r>
            <a:r>
              <a:rPr lang="it-IT" dirty="0" err="1"/>
              <a:t>introducing</a:t>
            </a:r>
            <a:r>
              <a:rPr lang="it-IT" dirty="0"/>
              <a:t> the minimum </a:t>
            </a:r>
            <a:r>
              <a:rPr lang="it-IT" dirty="0" err="1"/>
              <a:t>wage</a:t>
            </a:r>
            <a:r>
              <a:rPr lang="it-IT" dirty="0"/>
              <a:t>; </a:t>
            </a:r>
          </a:p>
          <a:p>
            <a:r>
              <a:rPr lang="it-IT" dirty="0"/>
              <a:t>The (</a:t>
            </a:r>
            <a:r>
              <a:rPr lang="it-IT" dirty="0" err="1"/>
              <a:t>gross</a:t>
            </a:r>
            <a:r>
              <a:rPr lang="it-IT" dirty="0"/>
              <a:t>) minimum </a:t>
            </a:r>
            <a:r>
              <a:rPr lang="it-IT" dirty="0" err="1"/>
              <a:t>wage</a:t>
            </a:r>
            <a:r>
              <a:rPr lang="it-IT" dirty="0"/>
              <a:t> </a:t>
            </a:r>
            <a:r>
              <a:rPr lang="it-IT" dirty="0" err="1"/>
              <a:t>proposed</a:t>
            </a:r>
            <a:r>
              <a:rPr lang="it-IT" dirty="0"/>
              <a:t> </a:t>
            </a:r>
            <a:r>
              <a:rPr lang="it-IT" dirty="0" err="1"/>
              <a:t>is</a:t>
            </a:r>
            <a:r>
              <a:rPr lang="it-IT" dirty="0"/>
              <a:t> 9 euro per hour, </a:t>
            </a:r>
            <a:r>
              <a:rPr lang="it-IT" dirty="0" err="1"/>
              <a:t>about</a:t>
            </a:r>
            <a:r>
              <a:rPr lang="it-IT" dirty="0"/>
              <a:t> 75% of the (</a:t>
            </a:r>
            <a:r>
              <a:rPr lang="it-IT" dirty="0" err="1"/>
              <a:t>gross</a:t>
            </a:r>
            <a:r>
              <a:rPr lang="it-IT" dirty="0"/>
              <a:t>) </a:t>
            </a:r>
            <a:r>
              <a:rPr lang="it-IT" dirty="0" err="1"/>
              <a:t>median</a:t>
            </a:r>
            <a:r>
              <a:rPr lang="it-IT" dirty="0"/>
              <a:t> </a:t>
            </a:r>
            <a:r>
              <a:rPr lang="it-IT" dirty="0" err="1"/>
              <a:t>wage</a:t>
            </a:r>
            <a:r>
              <a:rPr lang="it-IT" dirty="0"/>
              <a:t>;</a:t>
            </a:r>
          </a:p>
          <a:p>
            <a:r>
              <a:rPr lang="it-IT" dirty="0"/>
              <a:t>An </a:t>
            </a:r>
            <a:r>
              <a:rPr lang="it-IT" dirty="0" err="1"/>
              <a:t>independent</a:t>
            </a:r>
            <a:r>
              <a:rPr lang="it-IT" dirty="0"/>
              <a:t> </a:t>
            </a:r>
            <a:r>
              <a:rPr lang="it-IT" dirty="0" err="1"/>
              <a:t>commission</a:t>
            </a:r>
            <a:r>
              <a:rPr lang="it-IT" dirty="0"/>
              <a:t> </a:t>
            </a:r>
            <a:r>
              <a:rPr lang="it-IT" dirty="0" err="1"/>
              <a:t>established</a:t>
            </a:r>
            <a:r>
              <a:rPr lang="it-IT" dirty="0"/>
              <a:t> by the </a:t>
            </a:r>
            <a:r>
              <a:rPr lang="it-IT" dirty="0" err="1"/>
              <a:t>Ministry</a:t>
            </a:r>
            <a:r>
              <a:rPr lang="it-IT" dirty="0"/>
              <a:t> of Labour in 2021 estimate 22% of </a:t>
            </a:r>
            <a:r>
              <a:rPr lang="it-IT" dirty="0" err="1"/>
              <a:t>employees</a:t>
            </a:r>
            <a:r>
              <a:rPr lang="it-IT" dirty="0"/>
              <a:t> </a:t>
            </a:r>
            <a:r>
              <a:rPr lang="it-IT" dirty="0" err="1"/>
              <a:t>receiving</a:t>
            </a:r>
            <a:r>
              <a:rPr lang="it-IT" dirty="0"/>
              <a:t> </a:t>
            </a:r>
            <a:r>
              <a:rPr lang="it-IT" dirty="0" err="1"/>
              <a:t>less</a:t>
            </a:r>
            <a:r>
              <a:rPr lang="it-IT" dirty="0"/>
              <a:t> </a:t>
            </a:r>
            <a:r>
              <a:rPr lang="it-IT" dirty="0" err="1"/>
              <a:t>than</a:t>
            </a:r>
            <a:r>
              <a:rPr lang="it-IT" dirty="0"/>
              <a:t> 9 euro per hour (</a:t>
            </a:r>
            <a:r>
              <a:rPr lang="it-IT" dirty="0" err="1"/>
              <a:t>about</a:t>
            </a:r>
            <a:r>
              <a:rPr lang="it-IT" dirty="0"/>
              <a:t> 4 </a:t>
            </a:r>
            <a:r>
              <a:rPr lang="it-IT" dirty="0" err="1"/>
              <a:t>million</a:t>
            </a:r>
            <a:r>
              <a:rPr lang="it-IT" dirty="0"/>
              <a:t> </a:t>
            </a:r>
            <a:r>
              <a:rPr lang="it-IT" dirty="0" err="1"/>
              <a:t>employees</a:t>
            </a:r>
            <a:r>
              <a:rPr lang="it-IT" dirty="0"/>
              <a:t>); </a:t>
            </a:r>
          </a:p>
          <a:p>
            <a:r>
              <a:rPr lang="it-IT" dirty="0" err="1"/>
              <a:t>Among</a:t>
            </a:r>
            <a:r>
              <a:rPr lang="it-IT" dirty="0"/>
              <a:t> the working </a:t>
            </a:r>
            <a:r>
              <a:rPr lang="it-IT" dirty="0" err="1"/>
              <a:t>poors</a:t>
            </a:r>
            <a:r>
              <a:rPr lang="it-IT" dirty="0"/>
              <a:t>, </a:t>
            </a:r>
            <a:r>
              <a:rPr lang="it-IT" dirty="0" err="1"/>
              <a:t>employees</a:t>
            </a:r>
            <a:r>
              <a:rPr lang="it-IT" dirty="0"/>
              <a:t> </a:t>
            </a:r>
            <a:r>
              <a:rPr lang="it-IT" dirty="0" err="1"/>
              <a:t>covered</a:t>
            </a:r>
            <a:r>
              <a:rPr lang="it-IT" dirty="0"/>
              <a:t> by </a:t>
            </a:r>
            <a:r>
              <a:rPr lang="it-IT" dirty="0" err="1"/>
              <a:t>collective</a:t>
            </a:r>
            <a:r>
              <a:rPr lang="it-IT" dirty="0"/>
              <a:t> </a:t>
            </a:r>
            <a:r>
              <a:rPr lang="it-IT" dirty="0" err="1"/>
              <a:t>bargaining</a:t>
            </a:r>
            <a:r>
              <a:rPr lang="it-IT" dirty="0"/>
              <a:t> </a:t>
            </a:r>
            <a:r>
              <a:rPr lang="it-IT" dirty="0" err="1"/>
              <a:t>signed</a:t>
            </a:r>
            <a:r>
              <a:rPr lang="it-IT" dirty="0"/>
              <a:t> by the major trade </a:t>
            </a:r>
            <a:r>
              <a:rPr lang="it-IT" dirty="0" err="1"/>
              <a:t>unions</a:t>
            </a:r>
            <a:r>
              <a:rPr lang="it-IT" dirty="0"/>
              <a:t> (Cgil, Cisl, Uil).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noEditPoints="1"/>
          </p:cNvSpPr>
          <p:nvPr>
            <p:ph type="title"/>
          </p:nvPr>
        </p:nvSpPr>
        <p:spPr/>
        <p:txBody>
          <a:bodyPr/>
          <a:lstStyle/>
          <a:p>
            <a:r>
              <a:rPr lang="it-IT" sz="4400" b="1" dirty="0" err="1">
                <a:latin typeface="+mn-lt"/>
              </a:rPr>
              <a:t>Comments</a:t>
            </a:r>
            <a:r>
              <a:rPr lang="it-IT" sz="4400" b="1" dirty="0"/>
              <a:t> </a:t>
            </a:r>
            <a:r>
              <a:rPr lang="it-IT" sz="2400" b="1" dirty="0"/>
              <a:t>1/</a:t>
            </a:r>
            <a:r>
              <a:rPr lang="en-US" sz="2400" b="1" dirty="0"/>
              <a:t>5</a:t>
            </a:r>
            <a:endParaRPr lang="it-IT" sz="2400" dirty="0"/>
          </a:p>
        </p:txBody>
      </p:sp>
      <p:sp>
        <p:nvSpPr>
          <p:cNvPr id="3" name="Segnaposto contenuto 2"/>
          <p:cNvSpPr>
            <a:spLocks noGrp="1" noEditPoints="1"/>
          </p:cNvSpPr>
          <p:nvPr>
            <p:ph idx="1"/>
          </p:nvPr>
        </p:nvSpPr>
        <p:spPr>
          <a:xfrm>
            <a:off x="838200" y="1825625"/>
            <a:ext cx="10515600" cy="4667250"/>
          </a:xfrm>
        </p:spPr>
        <p:txBody>
          <a:bodyPr>
            <a:normAutofit fontScale="92500" lnSpcReduction="20000"/>
          </a:bodyPr>
          <a:lstStyle/>
          <a:p>
            <a:r>
              <a:rPr lang="it-IT" sz="3000" dirty="0"/>
              <a:t>An </a:t>
            </a:r>
            <a:r>
              <a:rPr lang="it-IT" sz="3000" dirty="0" err="1"/>
              <a:t>adequate</a:t>
            </a:r>
            <a:r>
              <a:rPr lang="it-IT" sz="3000" dirty="0"/>
              <a:t> minimum </a:t>
            </a:r>
            <a:r>
              <a:rPr lang="it-IT" sz="3000" dirty="0" err="1"/>
              <a:t>wage</a:t>
            </a:r>
            <a:r>
              <a:rPr lang="it-IT" sz="3000" dirty="0"/>
              <a:t> </a:t>
            </a:r>
            <a:r>
              <a:rPr lang="it-IT" sz="3000" dirty="0" err="1"/>
              <a:t>is</a:t>
            </a:r>
            <a:r>
              <a:rPr lang="it-IT" sz="3000" dirty="0"/>
              <a:t> </a:t>
            </a:r>
            <a:r>
              <a:rPr lang="it-IT" sz="3000" dirty="0" err="1"/>
              <a:t>useful</a:t>
            </a:r>
            <a:r>
              <a:rPr lang="it-IT" sz="3000" dirty="0"/>
              <a:t> </a:t>
            </a:r>
            <a:r>
              <a:rPr lang="it-IT" sz="3000" dirty="0" err="1"/>
              <a:t>against</a:t>
            </a:r>
            <a:r>
              <a:rPr lang="it-IT" sz="3000" dirty="0"/>
              <a:t> </a:t>
            </a:r>
            <a:r>
              <a:rPr lang="en-US" sz="3000" dirty="0"/>
              <a:t>domestic </a:t>
            </a:r>
            <a:r>
              <a:rPr lang="it-IT" sz="3000" dirty="0" err="1"/>
              <a:t>wage</a:t>
            </a:r>
            <a:r>
              <a:rPr lang="it-IT" sz="3000" dirty="0"/>
              <a:t> </a:t>
            </a:r>
            <a:r>
              <a:rPr lang="it-IT" sz="3000" dirty="0" err="1"/>
              <a:t>devaluation</a:t>
            </a:r>
            <a:r>
              <a:rPr lang="it-IT" sz="3000" dirty="0"/>
              <a:t>. </a:t>
            </a:r>
            <a:r>
              <a:rPr lang="it-IT" sz="3000" dirty="0" err="1"/>
              <a:t>It</a:t>
            </a:r>
            <a:r>
              <a:rPr lang="it-IT" sz="3000" dirty="0"/>
              <a:t> </a:t>
            </a:r>
            <a:r>
              <a:rPr lang="it-IT" sz="3000" dirty="0" err="1"/>
              <a:t>should</a:t>
            </a:r>
            <a:r>
              <a:rPr lang="it-IT" sz="3000" dirty="0"/>
              <a:t> be </a:t>
            </a:r>
            <a:r>
              <a:rPr lang="it-IT" sz="3000" dirty="0" err="1"/>
              <a:t>introduced</a:t>
            </a:r>
            <a:r>
              <a:rPr lang="it-IT" sz="3000" dirty="0"/>
              <a:t> by </a:t>
            </a:r>
            <a:r>
              <a:rPr lang="it-IT" sz="3000" dirty="0" err="1"/>
              <a:t>law</a:t>
            </a:r>
            <a:r>
              <a:rPr lang="it-IT" sz="3000" dirty="0"/>
              <a:t> </a:t>
            </a:r>
            <a:r>
              <a:rPr lang="it-IT" sz="3000" dirty="0" err="1"/>
              <a:t>as</a:t>
            </a:r>
            <a:r>
              <a:rPr lang="it-IT" sz="3000" dirty="0"/>
              <a:t> </a:t>
            </a:r>
            <a:r>
              <a:rPr lang="it-IT" sz="3000" dirty="0" err="1"/>
              <a:t>mandatory</a:t>
            </a:r>
            <a:r>
              <a:rPr lang="it-IT" sz="3000" dirty="0"/>
              <a:t>, </a:t>
            </a:r>
            <a:r>
              <a:rPr lang="it-IT" sz="3000" dirty="0" err="1"/>
              <a:t>asap</a:t>
            </a:r>
            <a:r>
              <a:rPr lang="it-IT" sz="3000" dirty="0"/>
              <a:t> in </a:t>
            </a:r>
            <a:r>
              <a:rPr lang="it-IT" sz="3000" dirty="0" err="1"/>
              <a:t>Italy</a:t>
            </a:r>
            <a:r>
              <a:rPr lang="it-IT" sz="3000" dirty="0"/>
              <a:t>;</a:t>
            </a:r>
          </a:p>
          <a:p>
            <a:r>
              <a:rPr lang="it-IT" sz="3000" dirty="0"/>
              <a:t>In a </a:t>
            </a:r>
            <a:r>
              <a:rPr lang="it-IT" sz="3000" dirty="0" err="1"/>
              <a:t>tailored</a:t>
            </a:r>
            <a:r>
              <a:rPr lang="it-IT" sz="3000" dirty="0"/>
              <a:t> </a:t>
            </a:r>
            <a:r>
              <a:rPr lang="it-IT" sz="3000" dirty="0" err="1"/>
              <a:t>solution</a:t>
            </a:r>
            <a:r>
              <a:rPr lang="it-IT" sz="3000" dirty="0"/>
              <a:t>, a minimum </a:t>
            </a:r>
            <a:r>
              <a:rPr lang="it-IT" sz="3000" dirty="0" err="1"/>
              <a:t>compensation</a:t>
            </a:r>
            <a:r>
              <a:rPr lang="it-IT" sz="3000" dirty="0"/>
              <a:t> </a:t>
            </a:r>
            <a:r>
              <a:rPr lang="it-IT" sz="3000" dirty="0" err="1"/>
              <a:t>should</a:t>
            </a:r>
            <a:r>
              <a:rPr lang="it-IT" sz="3000" dirty="0"/>
              <a:t> be </a:t>
            </a:r>
            <a:r>
              <a:rPr lang="it-IT" sz="3000" dirty="0" err="1"/>
              <a:t>considered</a:t>
            </a:r>
            <a:r>
              <a:rPr lang="it-IT" sz="3000" dirty="0"/>
              <a:t> for self-</a:t>
            </a:r>
            <a:r>
              <a:rPr lang="it-IT" sz="3000" dirty="0" err="1"/>
              <a:t>employed</a:t>
            </a:r>
            <a:r>
              <a:rPr lang="it-IT" sz="3000" dirty="0"/>
              <a:t>, </a:t>
            </a:r>
            <a:r>
              <a:rPr lang="it-IT" sz="3000" dirty="0" err="1"/>
              <a:t>real</a:t>
            </a:r>
            <a:r>
              <a:rPr lang="it-IT" sz="3000" dirty="0"/>
              <a:t> and fake (</a:t>
            </a:r>
            <a:r>
              <a:rPr lang="it-IT" sz="3000" dirty="0" err="1"/>
              <a:t>misguised</a:t>
            </a:r>
            <a:r>
              <a:rPr lang="it-IT" sz="3000" dirty="0"/>
              <a:t> </a:t>
            </a:r>
            <a:r>
              <a:rPr lang="it-IT" sz="3000" dirty="0" err="1"/>
              <a:t>employees</a:t>
            </a:r>
            <a:r>
              <a:rPr lang="it-IT" sz="3000" dirty="0"/>
              <a:t>). i.e., </a:t>
            </a:r>
            <a:r>
              <a:rPr lang="it-IT" sz="3000" dirty="0" err="1"/>
              <a:t>all</a:t>
            </a:r>
            <a:r>
              <a:rPr lang="it-IT" sz="3000" dirty="0"/>
              <a:t> market</a:t>
            </a:r>
            <a:r>
              <a:rPr lang="en-US" sz="3000" dirty="0"/>
              <a:t>-</a:t>
            </a:r>
            <a:r>
              <a:rPr lang="it-IT" sz="3000" dirty="0" err="1"/>
              <a:t>taker</a:t>
            </a:r>
            <a:r>
              <a:rPr lang="en-US" sz="3000" dirty="0" err="1"/>
              <a:t> workers</a:t>
            </a:r>
            <a:r>
              <a:rPr lang="it-IT" sz="3000" dirty="0"/>
              <a:t>;</a:t>
            </a:r>
          </a:p>
          <a:p>
            <a:r>
              <a:rPr lang="it-IT" sz="3000" dirty="0" err="1"/>
              <a:t>It’s</a:t>
            </a:r>
            <a:r>
              <a:rPr lang="it-IT" sz="3000" dirty="0"/>
              <a:t> a minimum: </a:t>
            </a:r>
          </a:p>
          <a:p>
            <a:pPr lvl="1"/>
            <a:r>
              <a:rPr lang="it-IT" sz="3000" dirty="0" err="1"/>
              <a:t>about</a:t>
            </a:r>
            <a:r>
              <a:rPr lang="it-IT" sz="3000" dirty="0"/>
              <a:t> 50-60% of </a:t>
            </a:r>
            <a:r>
              <a:rPr lang="it-IT" sz="3000" dirty="0" err="1"/>
              <a:t>median</a:t>
            </a:r>
            <a:r>
              <a:rPr lang="it-IT" sz="3000" dirty="0"/>
              <a:t> </a:t>
            </a:r>
            <a:r>
              <a:rPr lang="it-IT" sz="3000" dirty="0" err="1"/>
              <a:t>wages</a:t>
            </a:r>
            <a:r>
              <a:rPr lang="it-IT" sz="3000" dirty="0"/>
              <a:t> </a:t>
            </a:r>
            <a:r>
              <a:rPr lang="it-IT" sz="3000" dirty="0" err="1"/>
              <a:t>eroded</a:t>
            </a:r>
            <a:r>
              <a:rPr lang="it-IT" sz="3000" dirty="0"/>
              <a:t> by 20 </a:t>
            </a:r>
            <a:r>
              <a:rPr lang="it-IT" sz="3000" dirty="0" err="1"/>
              <a:t>years</a:t>
            </a:r>
            <a:r>
              <a:rPr lang="it-IT" sz="3000" dirty="0"/>
              <a:t> of social dumping  (coming from </a:t>
            </a:r>
            <a:r>
              <a:rPr lang="it-IT" sz="3000" dirty="0" err="1"/>
              <a:t>within</a:t>
            </a:r>
            <a:r>
              <a:rPr lang="it-IT" sz="3000" dirty="0"/>
              <a:t> and </a:t>
            </a:r>
            <a:r>
              <a:rPr lang="it-IT" sz="3000" dirty="0" err="1"/>
              <a:t>outside</a:t>
            </a:r>
            <a:r>
              <a:rPr lang="it-IT" sz="3000" dirty="0"/>
              <a:t> the </a:t>
            </a:r>
            <a:r>
              <a:rPr lang="it-IT" sz="3000" dirty="0" err="1"/>
              <a:t>european</a:t>
            </a:r>
            <a:r>
              <a:rPr lang="it-IT" sz="3000" dirty="0"/>
              <a:t> single market) and 18 </a:t>
            </a:r>
            <a:r>
              <a:rPr lang="it-IT" sz="3000" dirty="0" err="1"/>
              <a:t>months</a:t>
            </a:r>
            <a:r>
              <a:rPr lang="it-IT" sz="3000" dirty="0"/>
              <a:t> of </a:t>
            </a:r>
            <a:r>
              <a:rPr lang="it-IT" sz="3000" dirty="0" err="1"/>
              <a:t>inflation</a:t>
            </a:r>
            <a:r>
              <a:rPr lang="it-IT" sz="3000" dirty="0"/>
              <a:t>;</a:t>
            </a:r>
          </a:p>
          <a:p>
            <a:pPr lvl="1"/>
            <a:r>
              <a:rPr lang="it-IT" sz="3000" dirty="0" err="1"/>
              <a:t>missing</a:t>
            </a:r>
            <a:r>
              <a:rPr lang="it-IT" sz="3000" dirty="0"/>
              <a:t> benefits, seniority, training;</a:t>
            </a:r>
          </a:p>
          <a:p>
            <a:r>
              <a:rPr lang="it-IT" sz="3000" dirty="0" err="1"/>
              <a:t>It</a:t>
            </a:r>
            <a:r>
              <a:rPr lang="it-IT" sz="3000" dirty="0"/>
              <a:t> </a:t>
            </a:r>
            <a:r>
              <a:rPr lang="it-IT" sz="3000" dirty="0" err="1"/>
              <a:t>should</a:t>
            </a:r>
            <a:r>
              <a:rPr lang="it-IT" sz="3000" dirty="0"/>
              <a:t> </a:t>
            </a:r>
            <a:r>
              <a:rPr lang="it-IT" sz="3000" dirty="0" err="1"/>
              <a:t>not</a:t>
            </a:r>
            <a:r>
              <a:rPr lang="it-IT" sz="3000" dirty="0"/>
              <a:t> </a:t>
            </a:r>
            <a:r>
              <a:rPr lang="it-IT" sz="3000" dirty="0" err="1"/>
              <a:t>weaken</a:t>
            </a:r>
            <a:r>
              <a:rPr lang="it-IT" sz="3000" dirty="0"/>
              <a:t> policies for </a:t>
            </a:r>
            <a:r>
              <a:rPr lang="it-IT" sz="3000" dirty="0" err="1"/>
              <a:t>strengthening</a:t>
            </a:r>
            <a:r>
              <a:rPr lang="it-IT" sz="3000" dirty="0"/>
              <a:t> </a:t>
            </a:r>
            <a:r>
              <a:rPr lang="it-IT" sz="3000" dirty="0" err="1"/>
              <a:t>unionization</a:t>
            </a:r>
            <a:r>
              <a:rPr lang="it-IT" sz="3000" dirty="0"/>
              <a:t> and </a:t>
            </a:r>
            <a:r>
              <a:rPr lang="it-IT" sz="3000" dirty="0" err="1"/>
              <a:t>collective</a:t>
            </a:r>
            <a:r>
              <a:rPr lang="it-IT" sz="3000" dirty="0"/>
              <a:t> </a:t>
            </a:r>
            <a:r>
              <a:rPr lang="it-IT" sz="3000" dirty="0" err="1"/>
              <a:t>bargaining</a:t>
            </a:r>
            <a:r>
              <a:rPr lang="en-US" sz="3000" dirty="0" err="1"/>
              <a:t>;</a:t>
            </a:r>
            <a:endParaRPr lang="it-IT" sz="3000" dirty="0"/>
          </a:p>
          <a:p>
            <a:endParaRPr lang="it-IT"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noEditPoints="1"/>
          </p:cNvSpPr>
          <p:nvPr>
            <p:ph type="title"/>
          </p:nvPr>
        </p:nvSpPr>
        <p:spPr/>
        <p:txBody>
          <a:bodyPr/>
          <a:lstStyle/>
          <a:p>
            <a:r>
              <a:rPr lang="it-IT" sz="4400" b="1" dirty="0" err="1">
                <a:latin typeface="+mn-lt"/>
              </a:rPr>
              <a:t>Comments</a:t>
            </a:r>
            <a:r>
              <a:rPr lang="it-IT" sz="4400" b="1" dirty="0"/>
              <a:t> </a:t>
            </a:r>
            <a:r>
              <a:rPr lang="it-IT" sz="2400" b="1" dirty="0"/>
              <a:t>2/</a:t>
            </a:r>
            <a:r>
              <a:rPr lang="en-US" sz="2400" b="1" dirty="0"/>
              <a:t>5</a:t>
            </a:r>
            <a:endParaRPr lang="it-IT" sz="2400" dirty="0"/>
          </a:p>
        </p:txBody>
      </p:sp>
      <p:sp>
        <p:nvSpPr>
          <p:cNvPr id="3" name="Segnaposto contenuto 2"/>
          <p:cNvSpPr>
            <a:spLocks noGrp="1" noEditPoints="1"/>
          </p:cNvSpPr>
          <p:nvPr>
            <p:ph idx="1"/>
          </p:nvPr>
        </p:nvSpPr>
        <p:spPr>
          <a:xfrm>
            <a:off x="838200" y="1377292"/>
            <a:ext cx="10515600" cy="5480708"/>
          </a:xfrm>
        </p:spPr>
        <p:txBody>
          <a:bodyPr/>
          <a:lstStyle/>
          <a:p>
            <a:r>
              <a:rPr lang="en-US" dirty="0"/>
              <a:t>Wages and lab</a:t>
            </a:r>
            <a:r>
              <a:rPr lang="it-IT" dirty="0"/>
              <a:t>our </a:t>
            </a:r>
            <a:r>
              <a:rPr lang="it-IT" dirty="0" err="1"/>
              <a:t>conditions</a:t>
            </a:r>
            <a:r>
              <a:rPr lang="it-IT" dirty="0"/>
              <a:t> are by fare more </a:t>
            </a:r>
            <a:r>
              <a:rPr lang="it-IT" dirty="0" err="1"/>
              <a:t>affected</a:t>
            </a:r>
            <a:r>
              <a:rPr lang="it-IT" dirty="0"/>
              <a:t> by </a:t>
            </a:r>
            <a:r>
              <a:rPr lang="it-IT" dirty="0" err="1"/>
              <a:t>macroeconomic</a:t>
            </a:r>
            <a:r>
              <a:rPr lang="it-IT" dirty="0"/>
              <a:t> and </a:t>
            </a:r>
            <a:r>
              <a:rPr lang="it-IT" dirty="0" err="1"/>
              <a:t>regulatory</a:t>
            </a:r>
            <a:r>
              <a:rPr lang="it-IT" dirty="0"/>
              <a:t> policies </a:t>
            </a:r>
            <a:r>
              <a:rPr lang="it-IT" dirty="0" err="1"/>
              <a:t>than</a:t>
            </a:r>
            <a:r>
              <a:rPr lang="it-IT" dirty="0"/>
              <a:t> labour policies, </a:t>
            </a:r>
            <a:r>
              <a:rPr lang="it-IT" dirty="0" err="1"/>
              <a:t>including</a:t>
            </a:r>
            <a:r>
              <a:rPr lang="it-IT" dirty="0"/>
              <a:t> </a:t>
            </a:r>
            <a:r>
              <a:rPr lang="it-IT" dirty="0" err="1"/>
              <a:t>wage</a:t>
            </a:r>
            <a:r>
              <a:rPr lang="it-IT" dirty="0"/>
              <a:t> policies;</a:t>
            </a:r>
          </a:p>
          <a:p>
            <a:r>
              <a:rPr lang="it-IT" dirty="0" err="1"/>
              <a:t>Several</a:t>
            </a:r>
            <a:r>
              <a:rPr lang="it-IT" dirty="0"/>
              <a:t> </a:t>
            </a:r>
            <a:r>
              <a:rPr lang="it-IT" dirty="0" err="1"/>
              <a:t>factors</a:t>
            </a:r>
            <a:r>
              <a:rPr lang="it-IT" dirty="0"/>
              <a:t> </a:t>
            </a:r>
            <a:r>
              <a:rPr lang="it-IT" dirty="0" err="1"/>
              <a:t>contribute</a:t>
            </a:r>
            <a:r>
              <a:rPr lang="it-IT" dirty="0"/>
              <a:t> to </a:t>
            </a:r>
            <a:r>
              <a:rPr lang="it-IT" dirty="0" err="1"/>
              <a:t>explain</a:t>
            </a:r>
            <a:r>
              <a:rPr lang="it-IT" dirty="0"/>
              <a:t> </a:t>
            </a:r>
            <a:r>
              <a:rPr lang="it-IT" dirty="0" err="1"/>
              <a:t>wage</a:t>
            </a:r>
            <a:r>
              <a:rPr lang="it-IT" dirty="0"/>
              <a:t> </a:t>
            </a:r>
            <a:r>
              <a:rPr lang="it-IT" dirty="0" err="1"/>
              <a:t>moderation</a:t>
            </a:r>
            <a:r>
              <a:rPr lang="en-US" dirty="0" err="1"/>
              <a:t> in the last 3 decades</a:t>
            </a:r>
            <a:r>
              <a:rPr lang="it-IT" dirty="0"/>
              <a:t>: industrial re-</a:t>
            </a:r>
            <a:r>
              <a:rPr lang="it-IT" dirty="0" err="1"/>
              <a:t>organization</a:t>
            </a:r>
            <a:r>
              <a:rPr lang="it-IT" dirty="0"/>
              <a:t>; de-</a:t>
            </a:r>
            <a:r>
              <a:rPr lang="it-IT" dirty="0" err="1"/>
              <a:t>industrialization</a:t>
            </a:r>
            <a:r>
              <a:rPr lang="it-IT" dirty="0"/>
              <a:t> and </a:t>
            </a:r>
            <a:r>
              <a:rPr lang="it-IT" dirty="0" err="1"/>
              <a:t>financialization</a:t>
            </a:r>
            <a:r>
              <a:rPr lang="it-IT" dirty="0"/>
              <a:t>, labour-</a:t>
            </a:r>
            <a:r>
              <a:rPr lang="it-IT" dirty="0" err="1"/>
              <a:t>saving</a:t>
            </a:r>
            <a:r>
              <a:rPr lang="it-IT" dirty="0"/>
              <a:t> tech, skill mismatch</a:t>
            </a:r>
            <a:r>
              <a:rPr lang="en-US" dirty="0"/>
              <a:t>, etc</a:t>
            </a:r>
            <a:r>
              <a:rPr lang="it-IT" dirty="0"/>
              <a:t>;</a:t>
            </a:r>
          </a:p>
          <a:p>
            <a:r>
              <a:rPr lang="it-IT" dirty="0"/>
              <a:t>The </a:t>
            </a:r>
            <a:r>
              <a:rPr lang="it-IT" dirty="0" err="1"/>
              <a:t>most</a:t>
            </a:r>
            <a:r>
              <a:rPr lang="it-IT" dirty="0"/>
              <a:t> </a:t>
            </a:r>
            <a:r>
              <a:rPr lang="it-IT" dirty="0" err="1"/>
              <a:t>relevant</a:t>
            </a:r>
            <a:r>
              <a:rPr lang="it-IT" dirty="0"/>
              <a:t> and </a:t>
            </a:r>
            <a:r>
              <a:rPr lang="it-IT" dirty="0" err="1"/>
              <a:t>less</a:t>
            </a:r>
            <a:r>
              <a:rPr lang="it-IT" dirty="0"/>
              <a:t> </a:t>
            </a:r>
            <a:r>
              <a:rPr lang="it-IT" dirty="0" err="1"/>
              <a:t>considered</a:t>
            </a:r>
            <a:r>
              <a:rPr lang="it-IT" dirty="0"/>
              <a:t> </a:t>
            </a:r>
            <a:r>
              <a:rPr lang="it-IT" dirty="0" err="1"/>
              <a:t>factor</a:t>
            </a:r>
            <a:r>
              <a:rPr lang="it-IT" dirty="0"/>
              <a:t> </a:t>
            </a:r>
            <a:r>
              <a:rPr lang="it-IT" dirty="0" err="1"/>
              <a:t>is</a:t>
            </a:r>
            <a:r>
              <a:rPr lang="it-IT" dirty="0"/>
              <a:t> </a:t>
            </a:r>
            <a:r>
              <a:rPr lang="it-IT" dirty="0" err="1"/>
              <a:t>regulation</a:t>
            </a:r>
            <a:r>
              <a:rPr lang="it-IT" dirty="0"/>
              <a:t> of capital, </a:t>
            </a:r>
            <a:r>
              <a:rPr lang="it-IT" dirty="0" err="1"/>
              <a:t>goods</a:t>
            </a:r>
            <a:r>
              <a:rPr lang="it-IT" dirty="0"/>
              <a:t>, service</a:t>
            </a:r>
            <a:r>
              <a:rPr lang="en-US" dirty="0"/>
              <a:t>s</a:t>
            </a:r>
            <a:r>
              <a:rPr lang="it-IT" dirty="0"/>
              <a:t> and people flows, the 4 </a:t>
            </a:r>
            <a:r>
              <a:rPr lang="it-IT" dirty="0" err="1"/>
              <a:t>economic</a:t>
            </a:r>
            <a:r>
              <a:rPr lang="it-IT" dirty="0"/>
              <a:t> </a:t>
            </a:r>
            <a:r>
              <a:rPr lang="it-IT" dirty="0" err="1"/>
              <a:t>liberties</a:t>
            </a:r>
            <a:r>
              <a:rPr lang="it-IT" dirty="0"/>
              <a:t>. The global </a:t>
            </a:r>
            <a:r>
              <a:rPr lang="it-IT" dirty="0" err="1"/>
              <a:t>regulations</a:t>
            </a:r>
            <a:r>
              <a:rPr lang="it-IT" dirty="0"/>
              <a:t> and the </a:t>
            </a:r>
            <a:r>
              <a:rPr lang="it-IT" dirty="0" err="1"/>
              <a:t>european</a:t>
            </a:r>
            <a:r>
              <a:rPr lang="it-IT" dirty="0"/>
              <a:t> single market </a:t>
            </a:r>
            <a:r>
              <a:rPr lang="it-IT" dirty="0" err="1"/>
              <a:t>regulations</a:t>
            </a:r>
            <a:r>
              <a:rPr lang="it-IT" dirty="0"/>
              <a:t> </a:t>
            </a:r>
            <a:r>
              <a:rPr lang="it-IT" dirty="0" err="1"/>
              <a:t>provide</a:t>
            </a:r>
            <a:r>
              <a:rPr lang="it-IT" dirty="0"/>
              <a:t> the setting for </a:t>
            </a:r>
            <a:r>
              <a:rPr lang="it-IT" dirty="0" err="1"/>
              <a:t>unfair</a:t>
            </a:r>
            <a:r>
              <a:rPr lang="it-IT" dirty="0"/>
              <a:t> </a:t>
            </a:r>
            <a:r>
              <a:rPr lang="it-IT" dirty="0" err="1"/>
              <a:t>competition</a:t>
            </a:r>
            <a:r>
              <a:rPr lang="it-IT" dirty="0"/>
              <a:t> and, </a:t>
            </a:r>
            <a:r>
              <a:rPr lang="it-IT" dirty="0" err="1"/>
              <a:t>at</a:t>
            </a:r>
            <a:r>
              <a:rPr lang="it-IT" dirty="0"/>
              <a:t> the end of the day, </a:t>
            </a:r>
            <a:r>
              <a:rPr lang="it-IT" dirty="0" err="1"/>
              <a:t>wage</a:t>
            </a:r>
            <a:r>
              <a:rPr lang="it-IT" dirty="0"/>
              <a:t> </a:t>
            </a:r>
            <a:r>
              <a:rPr lang="it-IT" dirty="0" err="1"/>
              <a:t>devaluation</a:t>
            </a:r>
            <a:r>
              <a:rPr lang="it-IT" dirty="0"/>
              <a:t> and more </a:t>
            </a:r>
            <a:r>
              <a:rPr lang="it-IT" dirty="0" err="1"/>
              <a:t>difficult</a:t>
            </a:r>
            <a:r>
              <a:rPr lang="it-IT" dirty="0"/>
              <a:t> labour </a:t>
            </a:r>
            <a:r>
              <a:rPr lang="it-IT" dirty="0" err="1"/>
              <a:t>conditions</a:t>
            </a:r>
            <a:r>
              <a:rPr lang="it-IT" dirty="0"/>
              <a:t>;   </a:t>
            </a:r>
            <a:endParaRPr lang="en-US" dirty="0"/>
          </a:p>
          <a:p>
            <a:r>
              <a:rPr lang="en-US" dirty="0"/>
              <a:t>The Directive on minimum wage does not affect external pressure on wage devaluation;</a:t>
            </a:r>
            <a:endParaRPr lang="it-IT"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noEditPoints="1"/>
          </p:cNvSpPr>
          <p:nvPr>
            <p:ph type="title"/>
          </p:nvPr>
        </p:nvSpPr>
        <p:spPr/>
        <p:txBody>
          <a:bodyPr/>
          <a:lstStyle/>
          <a:p>
            <a:r>
              <a:rPr lang="it-IT" sz="4400" b="1" dirty="0" err="1">
                <a:latin typeface="+mn-lt"/>
              </a:rPr>
              <a:t>Comments</a:t>
            </a:r>
            <a:r>
              <a:rPr lang="it-IT" sz="4400" b="1" dirty="0"/>
              <a:t> </a:t>
            </a:r>
            <a:r>
              <a:rPr lang="it-IT" sz="2400" b="1" dirty="0"/>
              <a:t>3/</a:t>
            </a:r>
            <a:r>
              <a:rPr lang="en-US" sz="2400" b="1" dirty="0"/>
              <a:t>5</a:t>
            </a:r>
            <a:endParaRPr lang="it-IT" sz="2400" dirty="0"/>
          </a:p>
        </p:txBody>
      </p:sp>
      <p:sp>
        <p:nvSpPr>
          <p:cNvPr id="3" name="Segnaposto contenuto 2"/>
          <p:cNvSpPr>
            <a:spLocks noGrp="1" noEditPoints="1"/>
          </p:cNvSpPr>
          <p:nvPr>
            <p:ph idx="1"/>
          </p:nvPr>
        </p:nvSpPr>
        <p:spPr>
          <a:xfrm>
            <a:off x="838200" y="1504430"/>
            <a:ext cx="10515600" cy="4843623"/>
          </a:xfrm>
        </p:spPr>
        <p:txBody>
          <a:bodyPr>
            <a:normAutofit fontScale="85000" lnSpcReduction="20000"/>
          </a:bodyPr>
          <a:lstStyle/>
          <a:p>
            <a:r>
              <a:rPr lang="en-US" dirty="0"/>
              <a:t>“Some US policymakers now look back to the decision to admit China to the WTO as a mistake. They believe that the huge boost this gave to Chinese exports also contributed significantly to the </a:t>
            </a:r>
            <a:r>
              <a:rPr lang="en-US" dirty="0" err="1"/>
              <a:t>deindustrialisation</a:t>
            </a:r>
            <a:r>
              <a:rPr lang="en-US" dirty="0"/>
              <a:t> of America. Rising inequality in the US then helped to fuel the rise of Donald Trump”. Gideon </a:t>
            </a:r>
            <a:r>
              <a:rPr lang="en-US" dirty="0" err="1"/>
              <a:t>Rachman</a:t>
            </a:r>
            <a:r>
              <a:rPr lang="en-US" dirty="0"/>
              <a:t>, FT, 18/09/23;</a:t>
            </a:r>
          </a:p>
          <a:p>
            <a:endParaRPr lang="en-US" dirty="0"/>
          </a:p>
          <a:p>
            <a:r>
              <a:rPr lang="en-US" dirty="0"/>
              <a:t>UAW strike in US to avoid domestic unfair competition: multinationals want to use the American South —where many new EV jobs are heading since </a:t>
            </a:r>
            <a:r>
              <a:rPr lang="en-US" dirty="0" err="1"/>
              <a:t>labour</a:t>
            </a:r>
            <a:r>
              <a:rPr lang="en-US" dirty="0"/>
              <a:t> and environmental standards tend to be lower— as, in effect, their own personal China;</a:t>
            </a:r>
          </a:p>
          <a:p>
            <a:endParaRPr lang="en-US" dirty="0"/>
          </a:p>
          <a:p>
            <a:r>
              <a:rPr lang="en-US" dirty="0"/>
              <a:t>“Models can misled on the impact of global trade” (Rana Foroohar, FT, 25/09/23). </a:t>
            </a:r>
            <a:r>
              <a:rPr lang="it-IT" dirty="0"/>
              <a:t>An</a:t>
            </a:r>
            <a:r>
              <a:rPr lang="en-US" dirty="0"/>
              <a:t> assessment of models applied to measure the impact of the Eu single market on wages</a:t>
            </a:r>
            <a:r>
              <a:rPr lang="it-IT" dirty="0"/>
              <a:t> </a:t>
            </a:r>
            <a:r>
              <a:rPr lang="en-US" dirty="0"/>
              <a:t>would be very useful;</a:t>
            </a:r>
          </a:p>
          <a:p>
            <a:endParaRPr lang="it-IT"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noEditPoints="1"/>
          </p:cNvSpPr>
          <p:nvPr>
            <p:ph type="title"/>
          </p:nvPr>
        </p:nvSpPr>
        <p:spPr/>
        <p:txBody>
          <a:bodyPr/>
          <a:lstStyle/>
          <a:p>
            <a:r>
              <a:rPr lang="it-IT" sz="4400" b="1" dirty="0" err="1">
                <a:latin typeface="+mn-lt"/>
              </a:rPr>
              <a:t>Comments</a:t>
            </a:r>
            <a:r>
              <a:rPr lang="it-IT" sz="4400" b="1" dirty="0"/>
              <a:t> </a:t>
            </a:r>
            <a:r>
              <a:rPr lang="it-IT" sz="2400" b="1" dirty="0"/>
              <a:t>4/</a:t>
            </a:r>
            <a:r>
              <a:rPr lang="en-US" sz="2400" b="1" dirty="0"/>
              <a:t>5</a:t>
            </a:r>
            <a:endParaRPr lang="it-IT" sz="2400" dirty="0"/>
          </a:p>
        </p:txBody>
      </p:sp>
      <p:sp>
        <p:nvSpPr>
          <p:cNvPr id="3" name="Segnaposto contenuto 2"/>
          <p:cNvSpPr>
            <a:spLocks noGrp="1" noEditPoints="1"/>
          </p:cNvSpPr>
          <p:nvPr>
            <p:ph idx="1"/>
          </p:nvPr>
        </p:nvSpPr>
        <p:spPr>
          <a:xfrm>
            <a:off x="838200" y="1325258"/>
            <a:ext cx="10515600" cy="6158786"/>
          </a:xfrm>
        </p:spPr>
        <p:txBody>
          <a:bodyPr/>
          <a:lstStyle/>
          <a:p>
            <a:r>
              <a:rPr lang="en-US" dirty="0"/>
              <a:t>The welfare (wage, taxation, workers rights, unionization, </a:t>
            </a:r>
            <a:r>
              <a:rPr lang="en-US" dirty="0" err="1"/>
              <a:t>etc</a:t>
            </a:r>
            <a:r>
              <a:rPr lang="en-US" dirty="0"/>
              <a:t>) differences among EU member States are more relevant than those in US (see: M. Matthijs – C. parson, “Single-Market Power. How Europe Surpassed America in the Quest for Economic Integration”, Foreign Affairs May-June 2022), and almost as relevant as the ones between US and China and EU and China or other emerging economies;</a:t>
            </a:r>
          </a:p>
          <a:p>
            <a:endParaRPr lang="en-US" dirty="0"/>
          </a:p>
          <a:p>
            <a:r>
              <a:rPr lang="it-IT" dirty="0"/>
              <a:t>For </a:t>
            </a:r>
            <a:r>
              <a:rPr lang="it-IT" dirty="0" err="1"/>
              <a:t>increasing</a:t>
            </a:r>
            <a:r>
              <a:rPr lang="it-IT" dirty="0"/>
              <a:t> </a:t>
            </a:r>
            <a:r>
              <a:rPr lang="it-IT" dirty="0" err="1"/>
              <a:t>wages</a:t>
            </a:r>
            <a:r>
              <a:rPr lang="it-IT" dirty="0"/>
              <a:t> and </a:t>
            </a:r>
            <a:r>
              <a:rPr lang="it-IT" dirty="0" err="1"/>
              <a:t>improving</a:t>
            </a:r>
            <a:r>
              <a:rPr lang="it-IT" dirty="0"/>
              <a:t> labour </a:t>
            </a:r>
            <a:r>
              <a:rPr lang="it-IT" dirty="0" err="1"/>
              <a:t>conditions,</a:t>
            </a:r>
            <a:r>
              <a:rPr lang="it-IT" dirty="0"/>
              <a:t> </a:t>
            </a:r>
            <a:r>
              <a:rPr lang="it-IT" dirty="0" err="1"/>
              <a:t>restraining</a:t>
            </a:r>
            <a:r>
              <a:rPr lang="it-IT" dirty="0"/>
              <a:t> </a:t>
            </a:r>
            <a:r>
              <a:rPr lang="it-IT" dirty="0" err="1"/>
              <a:t>unfair</a:t>
            </a:r>
            <a:r>
              <a:rPr lang="it-IT" dirty="0"/>
              <a:t> </a:t>
            </a:r>
            <a:r>
              <a:rPr lang="it-IT" dirty="0" err="1"/>
              <a:t>competition is key</a:t>
            </a:r>
            <a:r>
              <a:rPr lang="it-IT" dirty="0"/>
              <a:t>: e.g., Carbon </a:t>
            </a:r>
            <a:r>
              <a:rPr lang="it-IT" dirty="0" err="1"/>
              <a:t>Border</a:t>
            </a:r>
            <a:r>
              <a:rPr lang="it-IT" dirty="0"/>
              <a:t> </a:t>
            </a:r>
            <a:r>
              <a:rPr lang="it-IT" dirty="0" err="1"/>
              <a:t>Adjustment</a:t>
            </a:r>
            <a:r>
              <a:rPr lang="it-IT" dirty="0"/>
              <a:t> </a:t>
            </a:r>
            <a:r>
              <a:rPr lang="it-IT" dirty="0" err="1"/>
              <a:t>Mechanism</a:t>
            </a:r>
            <a:r>
              <a:rPr lang="it-IT" dirty="0"/>
              <a:t>; </a:t>
            </a:r>
            <a:r>
              <a:rPr lang="it-IT" dirty="0" err="1"/>
              <a:t>Tariffs</a:t>
            </a:r>
            <a:r>
              <a:rPr lang="it-IT" dirty="0"/>
              <a:t> on EV;</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noEditPoints="1"/>
          </p:cNvSpPr>
          <p:nvPr>
            <p:ph type="title"/>
          </p:nvPr>
        </p:nvSpPr>
        <p:spPr/>
        <p:txBody>
          <a:bodyPr/>
          <a:lstStyle/>
          <a:p>
            <a:r>
              <a:rPr lang="it-IT" sz="4400" b="1" dirty="0" err="1">
                <a:latin typeface="+mn-lt"/>
              </a:rPr>
              <a:t>Comments</a:t>
            </a:r>
            <a:r>
              <a:rPr lang="it-IT" sz="4400" b="1" dirty="0"/>
              <a:t> </a:t>
            </a:r>
            <a:r>
              <a:rPr lang="en-US" sz="2400" b="1" dirty="0"/>
              <a:t>5/5</a:t>
            </a:r>
          </a:p>
        </p:txBody>
      </p:sp>
      <p:sp>
        <p:nvSpPr>
          <p:cNvPr id="3" name="Segnaposto contenuto 2"/>
          <p:cNvSpPr>
            <a:spLocks noGrp="1" noEditPoints="1"/>
          </p:cNvSpPr>
          <p:nvPr>
            <p:ph idx="1"/>
          </p:nvPr>
        </p:nvSpPr>
        <p:spPr/>
        <p:txBody>
          <a:bodyPr/>
          <a:lstStyle/>
          <a:p>
            <a:r>
              <a:rPr lang="it-IT" dirty="0"/>
              <a:t>For </a:t>
            </a:r>
            <a:r>
              <a:rPr lang="it-IT" dirty="0" err="1"/>
              <a:t>restraining</a:t>
            </a:r>
            <a:r>
              <a:rPr lang="it-IT" dirty="0"/>
              <a:t> </a:t>
            </a:r>
            <a:r>
              <a:rPr lang="it-IT" dirty="0" err="1"/>
              <a:t>unfair</a:t>
            </a:r>
            <a:r>
              <a:rPr lang="it-IT" dirty="0"/>
              <a:t> </a:t>
            </a:r>
            <a:r>
              <a:rPr lang="it-IT" dirty="0" err="1"/>
              <a:t>competition</a:t>
            </a:r>
            <a:r>
              <a:rPr lang="it-IT" dirty="0"/>
              <a:t> in the EU, </a:t>
            </a:r>
            <a:r>
              <a:rPr lang="it-IT" dirty="0" err="1"/>
              <a:t>changes</a:t>
            </a:r>
            <a:r>
              <a:rPr lang="it-IT" dirty="0"/>
              <a:t> are </a:t>
            </a:r>
            <a:r>
              <a:rPr lang="it-IT" dirty="0" err="1"/>
              <a:t>needed</a:t>
            </a:r>
            <a:r>
              <a:rPr lang="it-IT" dirty="0"/>
              <a:t> to </a:t>
            </a:r>
            <a:r>
              <a:rPr lang="it-IT" dirty="0" err="1"/>
              <a:t>important</a:t>
            </a:r>
            <a:r>
              <a:rPr lang="it-IT" dirty="0"/>
              <a:t> </a:t>
            </a:r>
            <a:r>
              <a:rPr lang="it-IT" dirty="0" err="1"/>
              <a:t>Directives</a:t>
            </a:r>
            <a:r>
              <a:rPr lang="it-IT" dirty="0"/>
              <a:t>: e.g., Bolkestein, </a:t>
            </a:r>
            <a:r>
              <a:rPr lang="it-IT" dirty="0" err="1"/>
              <a:t>Posted</a:t>
            </a:r>
            <a:r>
              <a:rPr lang="it-IT" dirty="0"/>
              <a:t> workers. </a:t>
            </a:r>
            <a:r>
              <a:rPr lang="it-IT" dirty="0" err="1"/>
              <a:t>Namely</a:t>
            </a:r>
            <a:r>
              <a:rPr lang="it-IT" dirty="0"/>
              <a:t>, the </a:t>
            </a:r>
            <a:r>
              <a:rPr lang="it-IT" dirty="0" err="1"/>
              <a:t>principle</a:t>
            </a:r>
            <a:r>
              <a:rPr lang="it-IT" dirty="0"/>
              <a:t> of «country of </a:t>
            </a:r>
            <a:r>
              <a:rPr lang="it-IT" dirty="0" err="1"/>
              <a:t>origin</a:t>
            </a:r>
            <a:r>
              <a:rPr lang="it-IT" dirty="0"/>
              <a:t>» </a:t>
            </a:r>
            <a:r>
              <a:rPr lang="it-IT" dirty="0" err="1"/>
              <a:t>should</a:t>
            </a:r>
            <a:r>
              <a:rPr lang="it-IT" dirty="0"/>
              <a:t> be </a:t>
            </a:r>
            <a:r>
              <a:rPr lang="it-IT" dirty="0" err="1"/>
              <a:t>completely</a:t>
            </a:r>
            <a:r>
              <a:rPr lang="it-IT" dirty="0"/>
              <a:t> </a:t>
            </a:r>
            <a:r>
              <a:rPr lang="it-IT" dirty="0" err="1"/>
              <a:t>replaced</a:t>
            </a:r>
            <a:r>
              <a:rPr lang="it-IT" dirty="0"/>
              <a:t> by the </a:t>
            </a:r>
            <a:r>
              <a:rPr lang="it-IT" dirty="0" err="1"/>
              <a:t>principle</a:t>
            </a:r>
            <a:r>
              <a:rPr lang="it-IT" dirty="0"/>
              <a:t> of «country of </a:t>
            </a:r>
            <a:r>
              <a:rPr lang="it-IT" dirty="0" err="1"/>
              <a:t>destination</a:t>
            </a:r>
            <a:r>
              <a:rPr lang="it-IT" dirty="0"/>
              <a:t>» and the </a:t>
            </a:r>
            <a:r>
              <a:rPr lang="it-IT" dirty="0" err="1"/>
              <a:t>principle</a:t>
            </a:r>
            <a:r>
              <a:rPr lang="it-IT" dirty="0"/>
              <a:t> of free </a:t>
            </a:r>
            <a:r>
              <a:rPr lang="it-IT" dirty="0" err="1"/>
              <a:t>movement</a:t>
            </a:r>
            <a:r>
              <a:rPr lang="it-IT" dirty="0"/>
              <a:t> of services restricted to no labour intensive activities</a:t>
            </a:r>
            <a:r>
              <a:rPr lang="en-US" dirty="0"/>
              <a:t>;</a:t>
            </a:r>
            <a:endParaRPr lang="it-IT" dirty="0"/>
          </a:p>
          <a:p>
            <a:endParaRPr lang="en-US" dirty="0" err="1"/>
          </a:p>
          <a:p>
            <a:r>
              <a:rPr lang="it-IT" dirty="0" err="1"/>
              <a:t>Beware</a:t>
            </a:r>
            <a:r>
              <a:rPr lang="it-IT" dirty="0"/>
              <a:t> of EU </a:t>
            </a:r>
            <a:r>
              <a:rPr lang="it-IT"/>
              <a:t>enlargement</a:t>
            </a:r>
            <a:r>
              <a:rPr lang="en-US"/>
              <a:t>: “For geopolitical reasons, EU enlargement is high on the political agenda, but the EU is not ready yet to welcome new members, neither institutionally nor policy wise” (Report, Group of 12). As in consequence of the 2004 enlargement, workers would paid (average gross hourly wage prevailing in candidate States is about 3€).</a:t>
            </a:r>
          </a:p>
        </p:txBody>
      </p:sp>
    </p:spTree>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Notes Theme">
  <a:themeElements>
    <a:clrScheme name="Office Notes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Notes Theme">
      <a:majorFont>
        <a:latin typeface="Calibri"/>
        <a:ea typeface=""/>
        <a:cs typeface=""/>
      </a:majorFont>
      <a:minorFont>
        <a:latin typeface="Calibri"/>
        <a:ea typeface=""/>
        <a:cs typeface=""/>
      </a:minorFont>
    </a:fontScheme>
    <a:fmtScheme name="Office Notes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1"/>
        </a:gradFill>
      </a:fillStyleLst>
      <a:lnStyleLst>
        <a:ln w="9525" cap="flat" cmpd="sng">
          <a:solidFill>
            <a:schemeClr val="phClr">
              <a:shade val="95000"/>
              <a:satMod val="105000"/>
            </a:schemeClr>
          </a:solidFill>
          <a:prstDash val="solid"/>
        </a:ln>
        <a:ln w="25400" cap="flat" cmpd="sng">
          <a:solidFill>
            <a:schemeClr val="phClr"/>
          </a:solidFill>
          <a:prstDash val="solid"/>
        </a:ln>
        <a:ln w="38100" cap="flat" cmpd="sng">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439</TotalTime>
  <Words>979</Words>
  <Application>Microsoft Office PowerPoint</Application>
  <PresentationFormat>Widescreen</PresentationFormat>
  <Paragraphs>52</Paragraphs>
  <Slides>15</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15</vt:i4>
      </vt:variant>
    </vt:vector>
  </HeadingPairs>
  <TitlesOfParts>
    <vt:vector size="20" baseType="lpstr">
      <vt:lpstr>Arial</vt:lpstr>
      <vt:lpstr>Calibri</vt:lpstr>
      <vt:lpstr>Calibri Light</vt:lpstr>
      <vt:lpstr>EUAlbertina</vt:lpstr>
      <vt:lpstr>Tema di Office</vt:lpstr>
      <vt:lpstr>Minimum wage in the European Union and Italy European Parliament Brussels, 26 September 2023 </vt:lpstr>
      <vt:lpstr>Objectives</vt:lpstr>
      <vt:lpstr>Definitions (Directive EU 2022/2041)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Comments</vt:lpstr>
      <vt:lpstr>Italy</vt:lpstr>
      <vt:lpstr>Comments 1/4</vt:lpstr>
      <vt:lpstr>Comments 2/4</vt:lpstr>
      <vt:lpstr>Comments 3/4</vt:lpstr>
      <vt:lpstr>Comments 4/4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Minimum wage in the European Union and Italy European Parliament Brussels, 26 September 2023 </dc:title>
  <dc:creator>Stefano Fassina</dc:creator>
  <cp:lastModifiedBy>iPad</cp:lastModifiedBy>
  <cp:revision>45</cp:revision>
  <dcterms:created xsi:type="dcterms:W3CDTF">2023-09-20T09:34:38Z</dcterms:created>
  <dcterms:modified xsi:type="dcterms:W3CDTF">2023-09-26T09:04:44Z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097a60d-5525-435b-8989-8eb48ac0c8cd_Enabled">
    <vt:lpwstr>true</vt:lpwstr>
  </property>
  <property fmtid="{D5CDD505-2E9C-101B-9397-08002B2CF9AE}" pid="3" name="MSIP_Label_5097a60d-5525-435b-8989-8eb48ac0c8cd_SetDate">
    <vt:lpwstr>2023-09-20T09:38:08Z</vt:lpwstr>
  </property>
  <property fmtid="{D5CDD505-2E9C-101B-9397-08002B2CF9AE}" pid="4" name="MSIP_Label_5097a60d-5525-435b-8989-8eb48ac0c8cd_Method">
    <vt:lpwstr>Standard</vt:lpwstr>
  </property>
  <property fmtid="{D5CDD505-2E9C-101B-9397-08002B2CF9AE}" pid="5" name="MSIP_Label_5097a60d-5525-435b-8989-8eb48ac0c8cd_Name">
    <vt:lpwstr>defa4170-0d19-0005-0004-bc88714345d2</vt:lpwstr>
  </property>
  <property fmtid="{D5CDD505-2E9C-101B-9397-08002B2CF9AE}" pid="6" name="MSIP_Label_5097a60d-5525-435b-8989-8eb48ac0c8cd_SiteId">
    <vt:lpwstr>3e90938b-8b27-4762-b4e8-006a8127a119</vt:lpwstr>
  </property>
  <property fmtid="{D5CDD505-2E9C-101B-9397-08002B2CF9AE}" pid="7" name="MSIP_Label_5097a60d-5525-435b-8989-8eb48ac0c8cd_ActionId">
    <vt:lpwstr>3aa4a317-5c2d-4ddf-9ef7-11d412ed8295</vt:lpwstr>
  </property>
  <property fmtid="{D5CDD505-2E9C-101B-9397-08002B2CF9AE}" pid="8" name="MSIP_Label_5097a60d-5525-435b-8989-8eb48ac0c8cd_ContentBits">
    <vt:lpwstr>0</vt:lpwstr>
  </property>
</Properties>
</file>